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sldIdLst>
    <p:sldId id="1880" r:id="rId2"/>
    <p:sldId id="1881" r:id="rId3"/>
    <p:sldId id="1882" r:id="rId4"/>
    <p:sldId id="1883" r:id="rId5"/>
    <p:sldId id="1884" r:id="rId6"/>
    <p:sldId id="1885" r:id="rId7"/>
    <p:sldId id="1886" r:id="rId8"/>
    <p:sldId id="1887" r:id="rId9"/>
    <p:sldId id="1888" r:id="rId10"/>
    <p:sldId id="1889" r:id="rId11"/>
    <p:sldId id="1890" r:id="rId12"/>
    <p:sldId id="1891" r:id="rId13"/>
    <p:sldId id="1892" r:id="rId14"/>
    <p:sldId id="1893" r:id="rId15"/>
    <p:sldId id="189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886"/>
    <a:srgbClr val="FFB300"/>
    <a:srgbClr val="FFFFCC"/>
    <a:srgbClr val="F71D22"/>
    <a:srgbClr val="C6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>
        <p:guide orient="horz" pos="459"/>
        <p:guide pos="325"/>
        <p:guide pos="7378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BFFD2-2824-4F9D-86ED-5B3CA44071AB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E80775-7E54-47BF-99FC-C9B26060057C}">
      <dgm:prSet/>
      <dgm:spPr/>
      <dgm:t>
        <a:bodyPr/>
        <a:lstStyle/>
        <a:p>
          <a:r>
            <a:rPr lang="es-CO">
              <a:latin typeface="Segoe UI Semilight" panose="020B0402040204020203" pitchFamily="34" charset="0"/>
              <a:cs typeface="Segoe UI Semilight" panose="020B0402040204020203" pitchFamily="34" charset="0"/>
            </a:rPr>
            <a:t>Casa ubicada en el Municipio de Chía calle 2 sur, vía cerrada, aproximadamente a 92 metros al oriente de la carrera 5 A, vereda la Balsa.</a:t>
          </a:r>
          <a:endParaRPr lang="en-US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0F53D7D-28E3-44BC-922E-19A4EE9E442F}" type="parTrans" cxnId="{91D7DB38-8C8B-4EA7-8CF1-F4787A3B3872}">
      <dgm:prSet/>
      <dgm:spPr/>
      <dgm:t>
        <a:bodyPr/>
        <a:lstStyle/>
        <a:p>
          <a:endParaRPr lang="en-US" sz="28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F290EC1E-09C1-4CD4-B0E3-CDB5D6FDF59F}" type="sibTrans" cxnId="{91D7DB38-8C8B-4EA7-8CF1-F4787A3B3872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FBC18CB5-A4DC-4E5F-8AB2-FBB1FD47E1F8}">
      <dgm:prSet/>
      <dgm:spPr/>
      <dgm:t>
        <a:bodyPr/>
        <a:lstStyle/>
        <a:p>
          <a:r>
            <a:rPr lang="es-CO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Precio:</a:t>
          </a:r>
          <a:r>
            <a:rPr lang="es-CO" dirty="0">
              <a:latin typeface="Segoe UI Semilight" panose="020B0402040204020203" pitchFamily="34" charset="0"/>
              <a:cs typeface="Segoe UI Semilight" panose="020B0402040204020203" pitchFamily="34" charset="0"/>
            </a:rPr>
            <a:t> Mil trescientos cuarenta y siete millones setenta mil pesos m/cte. ($1,347,070,000).</a:t>
          </a:r>
          <a:endParaRPr lang="en-US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D8B2C27E-BB11-4A16-8E22-B7389AC08940}" type="parTrans" cxnId="{90D5D612-3969-4ED2-8E8D-E5E6A678B010}">
      <dgm:prSet/>
      <dgm:spPr/>
      <dgm:t>
        <a:bodyPr/>
        <a:lstStyle/>
        <a:p>
          <a:endParaRPr lang="en-US" sz="28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CD2B1F4A-E529-42D5-8539-D390C8E380E8}" type="sibTrans" cxnId="{90D5D612-3969-4ED2-8E8D-E5E6A678B010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518B7EDC-A6B8-4E5E-836E-30A4DA3E2516}">
      <dgm:prSet/>
      <dgm:spPr/>
      <dgm:t>
        <a:bodyPr/>
        <a:lstStyle/>
        <a:p>
          <a:r>
            <a:rPr lang="es-CO" b="1">
              <a:latin typeface="Segoe UI Semilight" panose="020B0402040204020203" pitchFamily="34" charset="0"/>
              <a:cs typeface="Segoe UI Semilight" panose="020B0402040204020203" pitchFamily="34" charset="0"/>
            </a:rPr>
            <a:t>Metraje: </a:t>
          </a:r>
          <a:r>
            <a:rPr lang="es-CO">
              <a:latin typeface="Segoe UI Semilight" panose="020B0402040204020203" pitchFamily="34" charset="0"/>
              <a:cs typeface="Segoe UI Semilight" panose="020B0402040204020203" pitchFamily="34" charset="0"/>
            </a:rPr>
            <a:t>Lote 1,034 m², casa 315 m², parqueadero 25 m²</a:t>
          </a:r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55F544E7-B020-40B8-B51B-148FAB7160AC}" type="parTrans" cxnId="{ECAC07B9-3646-4217-A284-7161885D038B}">
      <dgm:prSet/>
      <dgm:spPr/>
      <dgm:t>
        <a:bodyPr/>
        <a:lstStyle/>
        <a:p>
          <a:endParaRPr lang="en-US" sz="28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9A6C849E-D641-47A1-AEBF-EA5912F0CBC8}" type="sibTrans" cxnId="{ECAC07B9-3646-4217-A284-7161885D038B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6320E738-6787-44EC-94CD-E0500DBF86EC}" type="pres">
      <dgm:prSet presAssocID="{6F9BFFD2-2824-4F9D-86ED-5B3CA44071AB}" presName="vert0" presStyleCnt="0">
        <dgm:presLayoutVars>
          <dgm:dir/>
          <dgm:animOne val="branch"/>
          <dgm:animLvl val="lvl"/>
        </dgm:presLayoutVars>
      </dgm:prSet>
      <dgm:spPr/>
    </dgm:pt>
    <dgm:pt modelId="{32BB3881-860D-477F-A31D-FE367654240C}" type="pres">
      <dgm:prSet presAssocID="{35E80775-7E54-47BF-99FC-C9B26060057C}" presName="thickLine" presStyleLbl="alignNode1" presStyleIdx="0" presStyleCnt="3"/>
      <dgm:spPr/>
    </dgm:pt>
    <dgm:pt modelId="{24FEAB8A-0992-425D-B826-E2C9111B91B1}" type="pres">
      <dgm:prSet presAssocID="{35E80775-7E54-47BF-99FC-C9B26060057C}" presName="horz1" presStyleCnt="0"/>
      <dgm:spPr/>
    </dgm:pt>
    <dgm:pt modelId="{B3F5AA9E-C685-4241-AEC8-E737C0842EF8}" type="pres">
      <dgm:prSet presAssocID="{35E80775-7E54-47BF-99FC-C9B26060057C}" presName="tx1" presStyleLbl="revTx" presStyleIdx="0" presStyleCnt="3"/>
      <dgm:spPr/>
    </dgm:pt>
    <dgm:pt modelId="{D809CB47-F3EA-4275-8EEF-0ECFAABE2A92}" type="pres">
      <dgm:prSet presAssocID="{35E80775-7E54-47BF-99FC-C9B26060057C}" presName="vert1" presStyleCnt="0"/>
      <dgm:spPr/>
    </dgm:pt>
    <dgm:pt modelId="{050C1F1F-F3FC-42BE-978F-1D4C6B0B1885}" type="pres">
      <dgm:prSet presAssocID="{FBC18CB5-A4DC-4E5F-8AB2-FBB1FD47E1F8}" presName="thickLine" presStyleLbl="alignNode1" presStyleIdx="1" presStyleCnt="3"/>
      <dgm:spPr/>
    </dgm:pt>
    <dgm:pt modelId="{3E7A98FF-C345-4428-BC01-ECBBF31BE857}" type="pres">
      <dgm:prSet presAssocID="{FBC18CB5-A4DC-4E5F-8AB2-FBB1FD47E1F8}" presName="horz1" presStyleCnt="0"/>
      <dgm:spPr/>
    </dgm:pt>
    <dgm:pt modelId="{FF834223-D3FF-46EB-B97D-29551BCB51F3}" type="pres">
      <dgm:prSet presAssocID="{FBC18CB5-A4DC-4E5F-8AB2-FBB1FD47E1F8}" presName="tx1" presStyleLbl="revTx" presStyleIdx="1" presStyleCnt="3"/>
      <dgm:spPr/>
    </dgm:pt>
    <dgm:pt modelId="{F0B48389-660F-42E3-B3F3-A7E038C5C443}" type="pres">
      <dgm:prSet presAssocID="{FBC18CB5-A4DC-4E5F-8AB2-FBB1FD47E1F8}" presName="vert1" presStyleCnt="0"/>
      <dgm:spPr/>
    </dgm:pt>
    <dgm:pt modelId="{63AA5CE5-9E47-4355-B979-EB3948CF2CCB}" type="pres">
      <dgm:prSet presAssocID="{518B7EDC-A6B8-4E5E-836E-30A4DA3E2516}" presName="thickLine" presStyleLbl="alignNode1" presStyleIdx="2" presStyleCnt="3"/>
      <dgm:spPr/>
    </dgm:pt>
    <dgm:pt modelId="{B4C625FB-7171-490B-BDF1-9047881064E2}" type="pres">
      <dgm:prSet presAssocID="{518B7EDC-A6B8-4E5E-836E-30A4DA3E2516}" presName="horz1" presStyleCnt="0"/>
      <dgm:spPr/>
    </dgm:pt>
    <dgm:pt modelId="{61725679-C103-432C-9692-41D646E38792}" type="pres">
      <dgm:prSet presAssocID="{518B7EDC-A6B8-4E5E-836E-30A4DA3E2516}" presName="tx1" presStyleLbl="revTx" presStyleIdx="2" presStyleCnt="3"/>
      <dgm:spPr/>
    </dgm:pt>
    <dgm:pt modelId="{A81E83B7-0199-4160-A3CC-887EF4ACDF67}" type="pres">
      <dgm:prSet presAssocID="{518B7EDC-A6B8-4E5E-836E-30A4DA3E2516}" presName="vert1" presStyleCnt="0"/>
      <dgm:spPr/>
    </dgm:pt>
  </dgm:ptLst>
  <dgm:cxnLst>
    <dgm:cxn modelId="{90D5D612-3969-4ED2-8E8D-E5E6A678B010}" srcId="{6F9BFFD2-2824-4F9D-86ED-5B3CA44071AB}" destId="{FBC18CB5-A4DC-4E5F-8AB2-FBB1FD47E1F8}" srcOrd="1" destOrd="0" parTransId="{D8B2C27E-BB11-4A16-8E22-B7389AC08940}" sibTransId="{CD2B1F4A-E529-42D5-8539-D390C8E380E8}"/>
    <dgm:cxn modelId="{44348B2C-4968-4E44-A690-9863FF6E70B2}" type="presOf" srcId="{6F9BFFD2-2824-4F9D-86ED-5B3CA44071AB}" destId="{6320E738-6787-44EC-94CD-E0500DBF86EC}" srcOrd="0" destOrd="0" presId="urn:microsoft.com/office/officeart/2008/layout/LinedList"/>
    <dgm:cxn modelId="{91D7DB38-8C8B-4EA7-8CF1-F4787A3B3872}" srcId="{6F9BFFD2-2824-4F9D-86ED-5B3CA44071AB}" destId="{35E80775-7E54-47BF-99FC-C9B26060057C}" srcOrd="0" destOrd="0" parTransId="{00F53D7D-28E3-44BC-922E-19A4EE9E442F}" sibTransId="{F290EC1E-09C1-4CD4-B0E3-CDB5D6FDF59F}"/>
    <dgm:cxn modelId="{E1707B3A-3F64-4F22-A0E9-EEC4EB73B081}" type="presOf" srcId="{518B7EDC-A6B8-4E5E-836E-30A4DA3E2516}" destId="{61725679-C103-432C-9692-41D646E38792}" srcOrd="0" destOrd="0" presId="urn:microsoft.com/office/officeart/2008/layout/LinedList"/>
    <dgm:cxn modelId="{ECAC07B9-3646-4217-A284-7161885D038B}" srcId="{6F9BFFD2-2824-4F9D-86ED-5B3CA44071AB}" destId="{518B7EDC-A6B8-4E5E-836E-30A4DA3E2516}" srcOrd="2" destOrd="0" parTransId="{55F544E7-B020-40B8-B51B-148FAB7160AC}" sibTransId="{9A6C849E-D641-47A1-AEBF-EA5912F0CBC8}"/>
    <dgm:cxn modelId="{5A9EF8C7-A042-4591-80C6-431F5DFAE994}" type="presOf" srcId="{FBC18CB5-A4DC-4E5F-8AB2-FBB1FD47E1F8}" destId="{FF834223-D3FF-46EB-B97D-29551BCB51F3}" srcOrd="0" destOrd="0" presId="urn:microsoft.com/office/officeart/2008/layout/LinedList"/>
    <dgm:cxn modelId="{31F267E0-552D-487F-B1DE-DBC14AF5E623}" type="presOf" srcId="{35E80775-7E54-47BF-99FC-C9B26060057C}" destId="{B3F5AA9E-C685-4241-AEC8-E737C0842EF8}" srcOrd="0" destOrd="0" presId="urn:microsoft.com/office/officeart/2008/layout/LinedList"/>
    <dgm:cxn modelId="{113B7003-C079-4DB4-8C3D-CEB96592B0D9}" type="presParOf" srcId="{6320E738-6787-44EC-94CD-E0500DBF86EC}" destId="{32BB3881-860D-477F-A31D-FE367654240C}" srcOrd="0" destOrd="0" presId="urn:microsoft.com/office/officeart/2008/layout/LinedList"/>
    <dgm:cxn modelId="{778F445B-58FA-4289-8831-60C126E33C71}" type="presParOf" srcId="{6320E738-6787-44EC-94CD-E0500DBF86EC}" destId="{24FEAB8A-0992-425D-B826-E2C9111B91B1}" srcOrd="1" destOrd="0" presId="urn:microsoft.com/office/officeart/2008/layout/LinedList"/>
    <dgm:cxn modelId="{9B7E229E-6F12-4DB4-85C5-23BBAD870F64}" type="presParOf" srcId="{24FEAB8A-0992-425D-B826-E2C9111B91B1}" destId="{B3F5AA9E-C685-4241-AEC8-E737C0842EF8}" srcOrd="0" destOrd="0" presId="urn:microsoft.com/office/officeart/2008/layout/LinedList"/>
    <dgm:cxn modelId="{9CB69C9F-59B8-438C-B488-A2D581EC3B6A}" type="presParOf" srcId="{24FEAB8A-0992-425D-B826-E2C9111B91B1}" destId="{D809CB47-F3EA-4275-8EEF-0ECFAABE2A92}" srcOrd="1" destOrd="0" presId="urn:microsoft.com/office/officeart/2008/layout/LinedList"/>
    <dgm:cxn modelId="{EF6C91DB-B8AE-4463-84CF-C25E57D7CB32}" type="presParOf" srcId="{6320E738-6787-44EC-94CD-E0500DBF86EC}" destId="{050C1F1F-F3FC-42BE-978F-1D4C6B0B1885}" srcOrd="2" destOrd="0" presId="urn:microsoft.com/office/officeart/2008/layout/LinedList"/>
    <dgm:cxn modelId="{31BFD552-8BF7-45AF-9989-96B47DE30920}" type="presParOf" srcId="{6320E738-6787-44EC-94CD-E0500DBF86EC}" destId="{3E7A98FF-C345-4428-BC01-ECBBF31BE857}" srcOrd="3" destOrd="0" presId="urn:microsoft.com/office/officeart/2008/layout/LinedList"/>
    <dgm:cxn modelId="{73CE207C-9E96-4259-B442-9313799FE024}" type="presParOf" srcId="{3E7A98FF-C345-4428-BC01-ECBBF31BE857}" destId="{FF834223-D3FF-46EB-B97D-29551BCB51F3}" srcOrd="0" destOrd="0" presId="urn:microsoft.com/office/officeart/2008/layout/LinedList"/>
    <dgm:cxn modelId="{7549D629-BA50-4802-9E50-0C027697E1AC}" type="presParOf" srcId="{3E7A98FF-C345-4428-BC01-ECBBF31BE857}" destId="{F0B48389-660F-42E3-B3F3-A7E038C5C443}" srcOrd="1" destOrd="0" presId="urn:microsoft.com/office/officeart/2008/layout/LinedList"/>
    <dgm:cxn modelId="{A701334C-0894-47FB-A0CD-3ABA935107A7}" type="presParOf" srcId="{6320E738-6787-44EC-94CD-E0500DBF86EC}" destId="{63AA5CE5-9E47-4355-B979-EB3948CF2CCB}" srcOrd="4" destOrd="0" presId="urn:microsoft.com/office/officeart/2008/layout/LinedList"/>
    <dgm:cxn modelId="{FDFB1038-68CA-4CD2-9D0A-8DF5E86A7C51}" type="presParOf" srcId="{6320E738-6787-44EC-94CD-E0500DBF86EC}" destId="{B4C625FB-7171-490B-BDF1-9047881064E2}" srcOrd="5" destOrd="0" presId="urn:microsoft.com/office/officeart/2008/layout/LinedList"/>
    <dgm:cxn modelId="{F06B5D85-539D-4A7E-A186-373D3F2FC10E}" type="presParOf" srcId="{B4C625FB-7171-490B-BDF1-9047881064E2}" destId="{61725679-C103-432C-9692-41D646E38792}" srcOrd="0" destOrd="0" presId="urn:microsoft.com/office/officeart/2008/layout/LinedList"/>
    <dgm:cxn modelId="{C262A691-D3B6-47F0-B672-A949471B7622}" type="presParOf" srcId="{B4C625FB-7171-490B-BDF1-9047881064E2}" destId="{A81E83B7-0199-4160-A3CC-887EF4ACDF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B93EAD-BC80-4240-806B-ED33FF3938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F1E04-6024-4A9D-AA32-E6DB76D12852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es-MX" dirty="0">
              <a:latin typeface="Segoe UI Semilight" panose="020B0402040204020203" pitchFamily="34" charset="0"/>
              <a:cs typeface="Segoe UI Semilight" panose="020B0402040204020203" pitchFamily="34" charset="0"/>
            </a:rPr>
            <a:t>Lote Parcela No. 59, Conjunto Campestre Cazadores Resort P.H., ubicado en la Vereda Cantabria del Municipio de Lebrija, Departamento de Santander.</a:t>
          </a:r>
          <a:endParaRPr lang="en-US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D82B2457-8D0A-4DF2-A8D1-7F2BEB7C5064}" type="parTrans" cxnId="{97EBD7AA-BC34-4CBC-9E4D-972ABE5CF45D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934C2EBA-CF81-44C6-8D1E-A7D69E53412D}" type="sibTrans" cxnId="{97EBD7AA-BC34-4CBC-9E4D-972ABE5CF45D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61F2287D-828A-4260-A809-39E1862D3088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b="1">
              <a:latin typeface="Segoe UI Semilight" panose="020B0402040204020203" pitchFamily="34" charset="0"/>
              <a:cs typeface="Segoe UI Semilight" panose="020B0402040204020203" pitchFamily="34" charset="0"/>
            </a:rPr>
            <a:t>Precio:</a:t>
          </a:r>
          <a:r>
            <a:rPr lang="es-MX">
              <a:latin typeface="Segoe UI Semilight" panose="020B0402040204020203" pitchFamily="34" charset="0"/>
              <a:cs typeface="Segoe UI Semilight" panose="020B0402040204020203" pitchFamily="34" charset="0"/>
            </a:rPr>
            <a:t> ciento treinta y seis millones ochocientos mil pesos m/cte. ($136.800.000,00)</a:t>
          </a:r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55AD086B-D6A3-4112-BA32-4E48BC895FEB}" type="parTrans" cxnId="{76F420AE-C5EB-40E5-ADE5-7FD2C2770143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5C192419-32B5-4935-B68B-D3FA6C241392}" type="sibTrans" cxnId="{76F420AE-C5EB-40E5-ADE5-7FD2C2770143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871FA03D-16D4-4D44-80E7-B3648BAD5C92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b="1">
              <a:latin typeface="Segoe UI Semilight" panose="020B0402040204020203" pitchFamily="34" charset="0"/>
              <a:cs typeface="Segoe UI Semilight" panose="020B0402040204020203" pitchFamily="34" charset="0"/>
            </a:rPr>
            <a:t>Metraje:</a:t>
          </a:r>
          <a:r>
            <a:rPr lang="es-MX">
              <a:latin typeface="Segoe UI Semilight" panose="020B0402040204020203" pitchFamily="34" charset="0"/>
              <a:cs typeface="Segoe UI Semilight" panose="020B0402040204020203" pitchFamily="34" charset="0"/>
            </a:rPr>
            <a:t> 1.260,00 m²</a:t>
          </a:r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FE77B00A-47DC-4E8D-8CFE-B23038E6A009}" type="parTrans" cxnId="{68943010-7E8D-4090-BF12-42EF94D40CE8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AAB4E381-F053-415E-A103-4E61411174B5}" type="sibTrans" cxnId="{68943010-7E8D-4090-BF12-42EF94D40CE8}">
      <dgm:prSet/>
      <dgm:spPr/>
      <dgm:t>
        <a:bodyPr/>
        <a:lstStyle/>
        <a:p>
          <a:endParaRPr lang="en-US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9CBEBCA1-FD69-4D10-ACAD-945546BBB584}" type="pres">
      <dgm:prSet presAssocID="{D2B93EAD-BC80-4240-806B-ED33FF393844}" presName="vert0" presStyleCnt="0">
        <dgm:presLayoutVars>
          <dgm:dir/>
          <dgm:animOne val="branch"/>
          <dgm:animLvl val="lvl"/>
        </dgm:presLayoutVars>
      </dgm:prSet>
      <dgm:spPr/>
    </dgm:pt>
    <dgm:pt modelId="{09A5AD18-4059-4349-8607-36D97EEFB3B1}" type="pres">
      <dgm:prSet presAssocID="{611F1E04-6024-4A9D-AA32-E6DB76D12852}" presName="thickLine" presStyleLbl="alignNode1" presStyleIdx="0" presStyleCnt="3"/>
      <dgm:spPr/>
    </dgm:pt>
    <dgm:pt modelId="{E7DCD159-B1E7-407B-8D25-908B37E79ECC}" type="pres">
      <dgm:prSet presAssocID="{611F1E04-6024-4A9D-AA32-E6DB76D12852}" presName="horz1" presStyleCnt="0"/>
      <dgm:spPr/>
    </dgm:pt>
    <dgm:pt modelId="{6CF20666-9AF1-4A25-B381-6F739ACA7814}" type="pres">
      <dgm:prSet presAssocID="{611F1E04-6024-4A9D-AA32-E6DB76D12852}" presName="tx1" presStyleLbl="revTx" presStyleIdx="0" presStyleCnt="3"/>
      <dgm:spPr/>
    </dgm:pt>
    <dgm:pt modelId="{23E47BB4-3EDB-4FF5-8052-88F8132E260B}" type="pres">
      <dgm:prSet presAssocID="{611F1E04-6024-4A9D-AA32-E6DB76D12852}" presName="vert1" presStyleCnt="0"/>
      <dgm:spPr/>
    </dgm:pt>
    <dgm:pt modelId="{D7F460D1-4F12-401B-A141-3CAE32280F29}" type="pres">
      <dgm:prSet presAssocID="{61F2287D-828A-4260-A809-39E1862D3088}" presName="thickLine" presStyleLbl="alignNode1" presStyleIdx="1" presStyleCnt="3"/>
      <dgm:spPr/>
    </dgm:pt>
    <dgm:pt modelId="{47884923-F037-4C5B-A25A-AEE32902CE43}" type="pres">
      <dgm:prSet presAssocID="{61F2287D-828A-4260-A809-39E1862D3088}" presName="horz1" presStyleCnt="0"/>
      <dgm:spPr/>
    </dgm:pt>
    <dgm:pt modelId="{13BBDF5A-F552-44A9-87F0-670573262E02}" type="pres">
      <dgm:prSet presAssocID="{61F2287D-828A-4260-A809-39E1862D3088}" presName="tx1" presStyleLbl="revTx" presStyleIdx="1" presStyleCnt="3"/>
      <dgm:spPr/>
    </dgm:pt>
    <dgm:pt modelId="{0F3C49F6-5C8E-406B-AA56-ED2C025B6193}" type="pres">
      <dgm:prSet presAssocID="{61F2287D-828A-4260-A809-39E1862D3088}" presName="vert1" presStyleCnt="0"/>
      <dgm:spPr/>
    </dgm:pt>
    <dgm:pt modelId="{144F71D4-6755-44D2-BA26-3E0706C9C2AD}" type="pres">
      <dgm:prSet presAssocID="{871FA03D-16D4-4D44-80E7-B3648BAD5C92}" presName="thickLine" presStyleLbl="alignNode1" presStyleIdx="2" presStyleCnt="3"/>
      <dgm:spPr/>
    </dgm:pt>
    <dgm:pt modelId="{BCD55EAC-DB70-44C9-83EA-EBF7624DACDA}" type="pres">
      <dgm:prSet presAssocID="{871FA03D-16D4-4D44-80E7-B3648BAD5C92}" presName="horz1" presStyleCnt="0"/>
      <dgm:spPr/>
    </dgm:pt>
    <dgm:pt modelId="{223B26DD-3BE4-438D-A60D-6000506D567B}" type="pres">
      <dgm:prSet presAssocID="{871FA03D-16D4-4D44-80E7-B3648BAD5C92}" presName="tx1" presStyleLbl="revTx" presStyleIdx="2" presStyleCnt="3"/>
      <dgm:spPr/>
    </dgm:pt>
    <dgm:pt modelId="{BBB97A33-3E41-469C-83C9-5C103A08E89F}" type="pres">
      <dgm:prSet presAssocID="{871FA03D-16D4-4D44-80E7-B3648BAD5C92}" presName="vert1" presStyleCnt="0"/>
      <dgm:spPr/>
    </dgm:pt>
  </dgm:ptLst>
  <dgm:cxnLst>
    <dgm:cxn modelId="{68943010-7E8D-4090-BF12-42EF94D40CE8}" srcId="{D2B93EAD-BC80-4240-806B-ED33FF393844}" destId="{871FA03D-16D4-4D44-80E7-B3648BAD5C92}" srcOrd="2" destOrd="0" parTransId="{FE77B00A-47DC-4E8D-8CFE-B23038E6A009}" sibTransId="{AAB4E381-F053-415E-A103-4E61411174B5}"/>
    <dgm:cxn modelId="{97EBD7AA-BC34-4CBC-9E4D-972ABE5CF45D}" srcId="{D2B93EAD-BC80-4240-806B-ED33FF393844}" destId="{611F1E04-6024-4A9D-AA32-E6DB76D12852}" srcOrd="0" destOrd="0" parTransId="{D82B2457-8D0A-4DF2-A8D1-7F2BEB7C5064}" sibTransId="{934C2EBA-CF81-44C6-8D1E-A7D69E53412D}"/>
    <dgm:cxn modelId="{76F420AE-C5EB-40E5-ADE5-7FD2C2770143}" srcId="{D2B93EAD-BC80-4240-806B-ED33FF393844}" destId="{61F2287D-828A-4260-A809-39E1862D3088}" srcOrd="1" destOrd="0" parTransId="{55AD086B-D6A3-4112-BA32-4E48BC895FEB}" sibTransId="{5C192419-32B5-4935-B68B-D3FA6C241392}"/>
    <dgm:cxn modelId="{00E032CA-CB5D-4D7C-9A7D-CAF92B75D808}" type="presOf" srcId="{871FA03D-16D4-4D44-80E7-B3648BAD5C92}" destId="{223B26DD-3BE4-438D-A60D-6000506D567B}" srcOrd="0" destOrd="0" presId="urn:microsoft.com/office/officeart/2008/layout/LinedList"/>
    <dgm:cxn modelId="{4A9663DD-5E93-45B4-8750-B3C0D8547A44}" type="presOf" srcId="{D2B93EAD-BC80-4240-806B-ED33FF393844}" destId="{9CBEBCA1-FD69-4D10-ACAD-945546BBB584}" srcOrd="0" destOrd="0" presId="urn:microsoft.com/office/officeart/2008/layout/LinedList"/>
    <dgm:cxn modelId="{45EFE9EC-124D-46A0-B715-EF23A86FEBD5}" type="presOf" srcId="{61F2287D-828A-4260-A809-39E1862D3088}" destId="{13BBDF5A-F552-44A9-87F0-670573262E02}" srcOrd="0" destOrd="0" presId="urn:microsoft.com/office/officeart/2008/layout/LinedList"/>
    <dgm:cxn modelId="{A770E5FD-7B68-4FE1-B38E-3E2E21C700C8}" type="presOf" srcId="{611F1E04-6024-4A9D-AA32-E6DB76D12852}" destId="{6CF20666-9AF1-4A25-B381-6F739ACA7814}" srcOrd="0" destOrd="0" presId="urn:microsoft.com/office/officeart/2008/layout/LinedList"/>
    <dgm:cxn modelId="{ACB8630A-19AC-4115-915F-71218E0FC772}" type="presParOf" srcId="{9CBEBCA1-FD69-4D10-ACAD-945546BBB584}" destId="{09A5AD18-4059-4349-8607-36D97EEFB3B1}" srcOrd="0" destOrd="0" presId="urn:microsoft.com/office/officeart/2008/layout/LinedList"/>
    <dgm:cxn modelId="{DCDFB12A-D18B-4B69-AB47-35145F811E48}" type="presParOf" srcId="{9CBEBCA1-FD69-4D10-ACAD-945546BBB584}" destId="{E7DCD159-B1E7-407B-8D25-908B37E79ECC}" srcOrd="1" destOrd="0" presId="urn:microsoft.com/office/officeart/2008/layout/LinedList"/>
    <dgm:cxn modelId="{DB72D022-6C33-4257-89AF-FD8B7C263C29}" type="presParOf" srcId="{E7DCD159-B1E7-407B-8D25-908B37E79ECC}" destId="{6CF20666-9AF1-4A25-B381-6F739ACA7814}" srcOrd="0" destOrd="0" presId="urn:microsoft.com/office/officeart/2008/layout/LinedList"/>
    <dgm:cxn modelId="{6CA44A5A-E45E-4F35-A2BF-5FE1740D0027}" type="presParOf" srcId="{E7DCD159-B1E7-407B-8D25-908B37E79ECC}" destId="{23E47BB4-3EDB-4FF5-8052-88F8132E260B}" srcOrd="1" destOrd="0" presId="urn:microsoft.com/office/officeart/2008/layout/LinedList"/>
    <dgm:cxn modelId="{83961206-E4AE-4E5A-9F54-E5E6609613B6}" type="presParOf" srcId="{9CBEBCA1-FD69-4D10-ACAD-945546BBB584}" destId="{D7F460D1-4F12-401B-A141-3CAE32280F29}" srcOrd="2" destOrd="0" presId="urn:microsoft.com/office/officeart/2008/layout/LinedList"/>
    <dgm:cxn modelId="{27320161-10B2-4E26-8E77-97F0D1C7A095}" type="presParOf" srcId="{9CBEBCA1-FD69-4D10-ACAD-945546BBB584}" destId="{47884923-F037-4C5B-A25A-AEE32902CE43}" srcOrd="3" destOrd="0" presId="urn:microsoft.com/office/officeart/2008/layout/LinedList"/>
    <dgm:cxn modelId="{BEFBF848-89F2-459C-93FF-9774B6E01EEA}" type="presParOf" srcId="{47884923-F037-4C5B-A25A-AEE32902CE43}" destId="{13BBDF5A-F552-44A9-87F0-670573262E02}" srcOrd="0" destOrd="0" presId="urn:microsoft.com/office/officeart/2008/layout/LinedList"/>
    <dgm:cxn modelId="{5C5F4F87-34F1-484C-9804-CD8FA742D96E}" type="presParOf" srcId="{47884923-F037-4C5B-A25A-AEE32902CE43}" destId="{0F3C49F6-5C8E-406B-AA56-ED2C025B6193}" srcOrd="1" destOrd="0" presId="urn:microsoft.com/office/officeart/2008/layout/LinedList"/>
    <dgm:cxn modelId="{253FF30C-3DD6-44DE-93B3-55C57FCDE934}" type="presParOf" srcId="{9CBEBCA1-FD69-4D10-ACAD-945546BBB584}" destId="{144F71D4-6755-44D2-BA26-3E0706C9C2AD}" srcOrd="4" destOrd="0" presId="urn:microsoft.com/office/officeart/2008/layout/LinedList"/>
    <dgm:cxn modelId="{A402715D-6234-4863-A4DC-C20302AF9A6D}" type="presParOf" srcId="{9CBEBCA1-FD69-4D10-ACAD-945546BBB584}" destId="{BCD55EAC-DB70-44C9-83EA-EBF7624DACDA}" srcOrd="5" destOrd="0" presId="urn:microsoft.com/office/officeart/2008/layout/LinedList"/>
    <dgm:cxn modelId="{73EC2A23-03D4-43A1-97A5-048836D843CA}" type="presParOf" srcId="{BCD55EAC-DB70-44C9-83EA-EBF7624DACDA}" destId="{223B26DD-3BE4-438D-A60D-6000506D567B}" srcOrd="0" destOrd="0" presId="urn:microsoft.com/office/officeart/2008/layout/LinedList"/>
    <dgm:cxn modelId="{A2DBC0DF-3A34-4A5C-94F3-019AD63928A6}" type="presParOf" srcId="{BCD55EAC-DB70-44C9-83EA-EBF7624DACDA}" destId="{BBB97A33-3E41-469C-83C9-5C103A08E8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B3881-860D-477F-A31D-FE367654240C}">
      <dsp:nvSpPr>
        <dsp:cNvPr id="0" name=""/>
        <dsp:cNvSpPr/>
      </dsp:nvSpPr>
      <dsp:spPr>
        <a:xfrm>
          <a:off x="0" y="2687"/>
          <a:ext cx="34523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5AA9E-C685-4241-AEC8-E737C0842EF8}">
      <dsp:nvSpPr>
        <dsp:cNvPr id="0" name=""/>
        <dsp:cNvSpPr/>
      </dsp:nvSpPr>
      <dsp:spPr>
        <a:xfrm>
          <a:off x="0" y="2687"/>
          <a:ext cx="3452345" cy="183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Segoe UI Semilight" panose="020B0402040204020203" pitchFamily="34" charset="0"/>
              <a:cs typeface="Segoe UI Semilight" panose="020B0402040204020203" pitchFamily="34" charset="0"/>
            </a:rPr>
            <a:t>Casa ubicada en el Municipio de Chía calle 2 sur, vía cerrada, aproximadamente a 92 metros al oriente de la carrera 5 A, vereda la Balsa.</a:t>
          </a:r>
          <a:endParaRPr lang="en-US" sz="20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2687"/>
        <a:ext cx="3452345" cy="1832751"/>
      </dsp:txXfrm>
    </dsp:sp>
    <dsp:sp modelId="{050C1F1F-F3FC-42BE-978F-1D4C6B0B1885}">
      <dsp:nvSpPr>
        <dsp:cNvPr id="0" name=""/>
        <dsp:cNvSpPr/>
      </dsp:nvSpPr>
      <dsp:spPr>
        <a:xfrm>
          <a:off x="0" y="1835438"/>
          <a:ext cx="34523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34223-D3FF-46EB-B97D-29551BCB51F3}">
      <dsp:nvSpPr>
        <dsp:cNvPr id="0" name=""/>
        <dsp:cNvSpPr/>
      </dsp:nvSpPr>
      <dsp:spPr>
        <a:xfrm>
          <a:off x="0" y="1835438"/>
          <a:ext cx="3452345" cy="183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Precio:</a:t>
          </a:r>
          <a:r>
            <a:rPr lang="es-CO" sz="20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 Mil trescientos cuarenta y siete millones setenta mil pesos m/cte. ($1,347,070,000).</a:t>
          </a:r>
          <a:endParaRPr lang="en-US" sz="20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1835438"/>
        <a:ext cx="3452345" cy="1832751"/>
      </dsp:txXfrm>
    </dsp:sp>
    <dsp:sp modelId="{63AA5CE5-9E47-4355-B979-EB3948CF2CCB}">
      <dsp:nvSpPr>
        <dsp:cNvPr id="0" name=""/>
        <dsp:cNvSpPr/>
      </dsp:nvSpPr>
      <dsp:spPr>
        <a:xfrm>
          <a:off x="0" y="3668189"/>
          <a:ext cx="34523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725679-C103-432C-9692-41D646E38792}">
      <dsp:nvSpPr>
        <dsp:cNvPr id="0" name=""/>
        <dsp:cNvSpPr/>
      </dsp:nvSpPr>
      <dsp:spPr>
        <a:xfrm>
          <a:off x="0" y="3668189"/>
          <a:ext cx="3452345" cy="183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latin typeface="Segoe UI Semilight" panose="020B0402040204020203" pitchFamily="34" charset="0"/>
              <a:cs typeface="Segoe UI Semilight" panose="020B0402040204020203" pitchFamily="34" charset="0"/>
            </a:rPr>
            <a:t>Metraje: </a:t>
          </a:r>
          <a:r>
            <a:rPr lang="es-CO" sz="2000" kern="1200">
              <a:latin typeface="Segoe UI Semilight" panose="020B0402040204020203" pitchFamily="34" charset="0"/>
              <a:cs typeface="Segoe UI Semilight" panose="020B0402040204020203" pitchFamily="34" charset="0"/>
            </a:rPr>
            <a:t>Lote 1,034 m², casa 315 m², parqueadero 25 m²</a:t>
          </a:r>
          <a:endParaRPr lang="en-US" sz="2000" kern="120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3668189"/>
        <a:ext cx="3452345" cy="18327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AD18-4059-4349-8607-36D97EEFB3B1}">
      <dsp:nvSpPr>
        <dsp:cNvPr id="0" name=""/>
        <dsp:cNvSpPr/>
      </dsp:nvSpPr>
      <dsp:spPr>
        <a:xfrm>
          <a:off x="0" y="2717"/>
          <a:ext cx="41307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20666-9AF1-4A25-B381-6F739ACA7814}">
      <dsp:nvSpPr>
        <dsp:cNvPr id="0" name=""/>
        <dsp:cNvSpPr/>
      </dsp:nvSpPr>
      <dsp:spPr>
        <a:xfrm>
          <a:off x="0" y="2717"/>
          <a:ext cx="4130753" cy="1853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Lote Parcela No. 59, Conjunto Campestre Cazadores Resort P.H., ubicado en la Vereda Cantabria del Municipio de Lebrija, Departamento de Santander.</a:t>
          </a:r>
          <a:endParaRPr lang="en-US" sz="20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2717"/>
        <a:ext cx="4130753" cy="1853624"/>
      </dsp:txXfrm>
    </dsp:sp>
    <dsp:sp modelId="{D7F460D1-4F12-401B-A141-3CAE32280F29}">
      <dsp:nvSpPr>
        <dsp:cNvPr id="0" name=""/>
        <dsp:cNvSpPr/>
      </dsp:nvSpPr>
      <dsp:spPr>
        <a:xfrm>
          <a:off x="0" y="1856342"/>
          <a:ext cx="41307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BDF5A-F552-44A9-87F0-670573262E02}">
      <dsp:nvSpPr>
        <dsp:cNvPr id="0" name=""/>
        <dsp:cNvSpPr/>
      </dsp:nvSpPr>
      <dsp:spPr>
        <a:xfrm>
          <a:off x="0" y="1856342"/>
          <a:ext cx="4130753" cy="1853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latin typeface="Segoe UI Semilight" panose="020B0402040204020203" pitchFamily="34" charset="0"/>
              <a:cs typeface="Segoe UI Semilight" panose="020B0402040204020203" pitchFamily="34" charset="0"/>
            </a:rPr>
            <a:t>Precio:</a:t>
          </a:r>
          <a:r>
            <a:rPr lang="es-MX" sz="2000" kern="1200">
              <a:latin typeface="Segoe UI Semilight" panose="020B0402040204020203" pitchFamily="34" charset="0"/>
              <a:cs typeface="Segoe UI Semilight" panose="020B0402040204020203" pitchFamily="34" charset="0"/>
            </a:rPr>
            <a:t> ciento treinta y seis millones ochocientos mil pesos m/cte. ($136.800.000,00)</a:t>
          </a:r>
          <a:endParaRPr lang="en-US" sz="2000" kern="120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1856342"/>
        <a:ext cx="4130753" cy="1853624"/>
      </dsp:txXfrm>
    </dsp:sp>
    <dsp:sp modelId="{144F71D4-6755-44D2-BA26-3E0706C9C2AD}">
      <dsp:nvSpPr>
        <dsp:cNvPr id="0" name=""/>
        <dsp:cNvSpPr/>
      </dsp:nvSpPr>
      <dsp:spPr>
        <a:xfrm>
          <a:off x="0" y="3709967"/>
          <a:ext cx="41307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B26DD-3BE4-438D-A60D-6000506D567B}">
      <dsp:nvSpPr>
        <dsp:cNvPr id="0" name=""/>
        <dsp:cNvSpPr/>
      </dsp:nvSpPr>
      <dsp:spPr>
        <a:xfrm>
          <a:off x="0" y="3709967"/>
          <a:ext cx="4130753" cy="1853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latin typeface="Segoe UI Semilight" panose="020B0402040204020203" pitchFamily="34" charset="0"/>
              <a:cs typeface="Segoe UI Semilight" panose="020B0402040204020203" pitchFamily="34" charset="0"/>
            </a:rPr>
            <a:t>Metraje:</a:t>
          </a:r>
          <a:r>
            <a:rPr lang="es-MX" sz="2000" kern="1200">
              <a:latin typeface="Segoe UI Semilight" panose="020B0402040204020203" pitchFamily="34" charset="0"/>
              <a:cs typeface="Segoe UI Semilight" panose="020B0402040204020203" pitchFamily="34" charset="0"/>
            </a:rPr>
            <a:t> 1.260,00 m²</a:t>
          </a:r>
          <a:endParaRPr lang="en-US" sz="2000" kern="120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0" y="3709967"/>
        <a:ext cx="4130753" cy="1853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4ADC2-5ACC-45F3-940D-A92D232D26C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86E38-640D-4230-9100-1405D8EDC6D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452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612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803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31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447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149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21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65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84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02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484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7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572A2-E26E-4372-8EB4-66C579B5826E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51CE8-3FE9-4651-A214-F41B53C436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582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diagramLayout" Target="../diagrams/layout2.xml"/><Relationship Id="rId5" Type="http://schemas.openxmlformats.org/officeDocument/2006/relationships/image" Target="../media/image40.jpg"/><Relationship Id="rId10" Type="http://schemas.openxmlformats.org/officeDocument/2006/relationships/diagramData" Target="../diagrams/data2.xml"/><Relationship Id="rId4" Type="http://schemas.openxmlformats.org/officeDocument/2006/relationships/image" Target="../media/image39.jpg"/><Relationship Id="rId9" Type="http://schemas.openxmlformats.org/officeDocument/2006/relationships/image" Target="../media/image3.jpeg"/><Relationship Id="rId14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orrespondencia@fiducoldex.com.co" TargetMode="External"/><Relationship Id="rId5" Type="http://schemas.openxmlformats.org/officeDocument/2006/relationships/hyperlink" Target="mailto:fiducoldex@fiducoldex.com.co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.jpe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6064A7B-9573-4E68-EE20-47F44265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740" y="-52720"/>
            <a:ext cx="12398564" cy="70704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1B8DCC-9910-09DD-4DF2-845F26F1476D}"/>
              </a:ext>
            </a:extLst>
          </p:cNvPr>
          <p:cNvSpPr txBox="1"/>
          <p:nvPr/>
        </p:nvSpPr>
        <p:spPr>
          <a:xfrm>
            <a:off x="704730" y="2450553"/>
            <a:ext cx="11384749" cy="17401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2400" b="1" kern="1200" noProof="0" dirty="0">
                <a:solidFill>
                  <a:srgbClr val="000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Inmuebles en Venta.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O" sz="2400" b="1" kern="1200" noProof="0" dirty="0">
              <a:solidFill>
                <a:srgbClr val="000000"/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2400" b="1" noProof="0" dirty="0">
                <a:solidFill>
                  <a:srgbClr val="000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88553 ENCARGO FIDUCIARIO INTERNACIONAL COMPAÑÍA DE FINANCIAMIENTO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O" sz="2400" b="1" noProof="0" dirty="0">
              <a:solidFill>
                <a:srgbClr val="000000"/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2400" b="1" noProof="0" dirty="0">
                <a:solidFill>
                  <a:srgbClr val="000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88733 PAR INTERNACIONAL CIA FINANCIAMIENTO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O" sz="2400" kern="1200" noProof="0" dirty="0">
              <a:solidFill>
                <a:srgbClr val="000000"/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" name="Google Shape;910;p28">
            <a:extLst>
              <a:ext uri="{FF2B5EF4-FFF2-40B4-BE49-F238E27FC236}">
                <a16:creationId xmlns:a16="http://schemas.microsoft.com/office/drawing/2014/main" id="{DEAC7F81-3500-C8FE-D0A6-D5DF3B19CD8D}"/>
              </a:ext>
            </a:extLst>
          </p:cNvPr>
          <p:cNvSpPr txBox="1">
            <a:spLocks/>
          </p:cNvSpPr>
          <p:nvPr/>
        </p:nvSpPr>
        <p:spPr>
          <a:xfrm>
            <a:off x="868931" y="4698726"/>
            <a:ext cx="11056345" cy="1740185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s-CO" sz="2200" b="1" noProof="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Tienen a su cargo la administración y enajenación de los bienes inmuebles de propiedad de la extinta Internacional Compañía de Financiamiento, y los que posteriormente ingresen, detallados a continuación, con la finalidad de atender el pago de acreencias a favor de cada uno de los acreedores vinculados con esa Entidad.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81BFFD-5A99-BE8D-B6F3-0F65B33C7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89" y="419089"/>
            <a:ext cx="2943212" cy="7148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09EB77-F187-2EA3-2AAA-58C3760F4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" y="419089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8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80;p43">
            <a:extLst>
              <a:ext uri="{FF2B5EF4-FFF2-40B4-BE49-F238E27FC236}">
                <a16:creationId xmlns:a16="http://schemas.microsoft.com/office/drawing/2014/main" id="{472BD5E0-F416-06FE-A4A3-DD5F9757D880}"/>
              </a:ext>
            </a:extLst>
          </p:cNvPr>
          <p:cNvSpPr txBox="1">
            <a:spLocks/>
          </p:cNvSpPr>
          <p:nvPr/>
        </p:nvSpPr>
        <p:spPr>
          <a:xfrm>
            <a:off x="7514229" y="277325"/>
            <a:ext cx="4371800" cy="167156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SANTA MARTA - MAGDALENA</a:t>
            </a:r>
          </a:p>
        </p:txBody>
      </p:sp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6B2DCAA5-D05B-A1C3-215F-0712276D6663}"/>
              </a:ext>
            </a:extLst>
          </p:cNvPr>
          <p:cNvPicPr preferRelativeResize="0"/>
          <p:nvPr/>
        </p:nvPicPr>
        <p:blipFill rotWithShape="1">
          <a:blip r:embed="rId2"/>
          <a:srcRect r="26701" b="3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1F8021-2494-9BA2-65EF-7A118CF1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54" b="1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8B041C-DBAF-FADE-BEDD-180357BC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5244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A73F3D-6A4E-3BD6-6D30-AD2BC63C50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857" b="-2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E0D300-0EE8-819E-C519-25CE24CFAC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" b="18605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10" name="Google Shape;1081;p43">
            <a:extLst>
              <a:ext uri="{FF2B5EF4-FFF2-40B4-BE49-F238E27FC236}">
                <a16:creationId xmlns:a16="http://schemas.microsoft.com/office/drawing/2014/main" id="{A0A56C66-2D3C-5C0A-69C8-93B96EC592A0}"/>
              </a:ext>
            </a:extLst>
          </p:cNvPr>
          <p:cNvSpPr txBox="1">
            <a:spLocks/>
          </p:cNvSpPr>
          <p:nvPr/>
        </p:nvSpPr>
        <p:spPr>
          <a:xfrm>
            <a:off x="7581470" y="1719176"/>
            <a:ext cx="4216519" cy="431363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noProof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A-1 ubicado en el corregimiento de Gaira mejor conocido como el sector de Cabo Tortuga, del Municipio de Santa Marta, departamento de Magdalena. </a:t>
            </a: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A-1</a:t>
            </a: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endParaRPr lang="es-CO" sz="24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b="1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cuatro mil ciento cuarenta y cuatro millones novecientos cincuenta mil pesos m/cte.($4.144.950.000,00)</a:t>
            </a: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endParaRPr lang="es-CO" sz="24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b="1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</a:t>
            </a: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5000 m²</a:t>
            </a:r>
          </a:p>
        </p:txBody>
      </p:sp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5C402E6-25D7-B06B-8C76-E0B43D567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42" y="6088371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7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40B9C853-BB70-60A0-8C7F-412A406B6096}"/>
              </a:ext>
            </a:extLst>
          </p:cNvPr>
          <p:cNvPicPr preferRelativeResize="0"/>
          <p:nvPr/>
        </p:nvPicPr>
        <p:blipFill rotWithShape="1">
          <a:blip r:embed="rId2"/>
          <a:srcRect l="10085" r="45151" b="1"/>
          <a:stretch/>
        </p:blipFill>
        <p:spPr>
          <a:xfrm>
            <a:off x="20" y="-1"/>
            <a:ext cx="3936404" cy="6309360"/>
          </a:xfrm>
          <a:prstGeom prst="rect">
            <a:avLst/>
          </a:prstGeom>
          <a:noFill/>
        </p:spPr>
      </p:pic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45712654-4D98-A181-9E6A-3356FAEBF98A}"/>
              </a:ext>
            </a:extLst>
          </p:cNvPr>
          <p:cNvSpPr txBox="1">
            <a:spLocks/>
          </p:cNvSpPr>
          <p:nvPr/>
        </p:nvSpPr>
        <p:spPr>
          <a:xfrm>
            <a:off x="4155703" y="256216"/>
            <a:ext cx="2340348" cy="156305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PLATO - MAGDALENA</a:t>
            </a:r>
          </a:p>
        </p:txBody>
      </p:sp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8A8D1EAA-2AEE-7E2A-0D88-6DFC8A447A83}"/>
              </a:ext>
            </a:extLst>
          </p:cNvPr>
          <p:cNvPicPr preferRelativeResize="0"/>
          <p:nvPr/>
        </p:nvPicPr>
        <p:blipFill rotWithShape="1">
          <a:blip r:embed="rId3"/>
          <a:srcRect r="24399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  <a:noFill/>
        </p:spPr>
      </p:pic>
      <p:pic>
        <p:nvPicPr>
          <p:cNvPr id="3" name="Google Shape;1078;p43">
            <a:extLst>
              <a:ext uri="{FF2B5EF4-FFF2-40B4-BE49-F238E27FC236}">
                <a16:creationId xmlns:a16="http://schemas.microsoft.com/office/drawing/2014/main" id="{0D5A07F4-F9DB-5038-7E14-FF8135DD472D}"/>
              </a:ext>
            </a:extLst>
          </p:cNvPr>
          <p:cNvPicPr preferRelativeResize="0"/>
          <p:nvPr/>
        </p:nvPicPr>
        <p:blipFill rotWithShape="1">
          <a:blip r:embed="rId2"/>
          <a:srcRect r="25347" b="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  <a:noFill/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D4354E7-A960-BE14-55FC-1968B00A5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391" y="6060103"/>
            <a:ext cx="1985589" cy="714812"/>
          </a:xfrm>
          <a:prstGeom prst="rect">
            <a:avLst/>
          </a:prstGeom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A6C41FCA-930D-3290-61AD-D70AE819E49B}"/>
              </a:ext>
            </a:extLst>
          </p:cNvPr>
          <p:cNvSpPr txBox="1">
            <a:spLocks/>
          </p:cNvSpPr>
          <p:nvPr/>
        </p:nvSpPr>
        <p:spPr>
          <a:xfrm>
            <a:off x="6496051" y="178425"/>
            <a:ext cx="5402972" cy="23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ubicado en la vía Troncal de los Contenedores, detrás del ancianato, barrio Fredonia, en el perímetro urbano del Municipio el Plato, magdalena.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Cuatro mil ochocientos cuarenta millones doscientos setenta y tres mil doscientos pesos m/cte. ($4.840.273.200,00)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</a:t>
            </a: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121.006,83 m²</a:t>
            </a:r>
          </a:p>
        </p:txBody>
      </p:sp>
    </p:spTree>
    <p:extLst>
      <p:ext uri="{BB962C8B-B14F-4D97-AF65-F5344CB8AC3E}">
        <p14:creationId xmlns:p14="http://schemas.microsoft.com/office/powerpoint/2010/main" val="342161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70D83170-19E3-D524-4A0C-040EA5198768}"/>
              </a:ext>
            </a:extLst>
          </p:cNvPr>
          <p:cNvSpPr txBox="1">
            <a:spLocks/>
          </p:cNvSpPr>
          <p:nvPr/>
        </p:nvSpPr>
        <p:spPr>
          <a:xfrm>
            <a:off x="-276225" y="4590010"/>
            <a:ext cx="4909142" cy="106371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VALLEDUPAR - CESAR</a:t>
            </a:r>
          </a:p>
        </p:txBody>
      </p:sp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F17DAEA2-45B7-EA2C-C97F-CEF386BDEA4B}"/>
              </a:ext>
            </a:extLst>
          </p:cNvPr>
          <p:cNvPicPr preferRelativeResize="0"/>
          <p:nvPr/>
        </p:nvPicPr>
        <p:blipFill rotWithShape="1">
          <a:blip r:embed="rId2"/>
          <a:srcRect l="21680" r="3" b="3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</p:spPr>
      </p:pic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AFED3743-B29B-5173-89DC-17185FFE7A59}"/>
              </a:ext>
            </a:extLst>
          </p:cNvPr>
          <p:cNvPicPr preferRelativeResize="0"/>
          <p:nvPr/>
        </p:nvPicPr>
        <p:blipFill rotWithShape="1">
          <a:blip r:embed="rId3"/>
          <a:srcRect l="9299" r="185" b="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</p:spPr>
      </p:pic>
      <p:pic>
        <p:nvPicPr>
          <p:cNvPr id="3" name="Google Shape;1077;p43">
            <a:extLst>
              <a:ext uri="{FF2B5EF4-FFF2-40B4-BE49-F238E27FC236}">
                <a16:creationId xmlns:a16="http://schemas.microsoft.com/office/drawing/2014/main" id="{3659AEDF-2AFF-3413-52B4-7044917AE4D5}"/>
              </a:ext>
            </a:extLst>
          </p:cNvPr>
          <p:cNvPicPr preferRelativeResize="0"/>
          <p:nvPr/>
        </p:nvPicPr>
        <p:blipFill rotWithShape="1">
          <a:blip r:embed="rId4"/>
          <a:srcRect l="29434" r="3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D5332B80-232E-C801-81BF-D302D1A0A58D}"/>
              </a:ext>
            </a:extLst>
          </p:cNvPr>
          <p:cNvSpPr txBox="1">
            <a:spLocks/>
          </p:cNvSpPr>
          <p:nvPr/>
        </p:nvSpPr>
        <p:spPr>
          <a:xfrm>
            <a:off x="4724399" y="3495675"/>
            <a:ext cx="7229476" cy="28575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ubicado en el sector La Pedregosa, detrás de Aguaviva. Valledupar.</a:t>
            </a: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endParaRPr lang="es-CO" sz="24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b="1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Mil doscientos cincuenta y cuatro millones novecientos treinta y siete mil trescientos sesenta y cinco pesos m/cte. ($1.254.937.365,00)</a:t>
            </a: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endParaRPr lang="es-CO" sz="24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algn="just">
              <a:spcBef>
                <a:spcPts val="0"/>
              </a:spcBef>
              <a:spcAft>
                <a:spcPts val="600"/>
              </a:spcAft>
            </a:pPr>
            <a:r>
              <a:rPr lang="es-CO" sz="2400" b="1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</a:t>
            </a:r>
            <a:r>
              <a:rPr lang="es-CO" sz="24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2.504,99 m²</a:t>
            </a: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AD353A17-2583-F7A6-3B6C-99CC273ED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11" y="6105594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4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0;p43">
            <a:extLst>
              <a:ext uri="{FF2B5EF4-FFF2-40B4-BE49-F238E27FC236}">
                <a16:creationId xmlns:a16="http://schemas.microsoft.com/office/drawing/2014/main" id="{91B8E882-C96B-AF88-E4D8-265EDC4549E8}"/>
              </a:ext>
            </a:extLst>
          </p:cNvPr>
          <p:cNvSpPr txBox="1">
            <a:spLocks/>
          </p:cNvSpPr>
          <p:nvPr/>
        </p:nvSpPr>
        <p:spPr>
          <a:xfrm>
            <a:off x="4277849" y="211585"/>
            <a:ext cx="4846522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LEBRIJA - SANTANDER</a:t>
            </a:r>
          </a:p>
        </p:txBody>
      </p:sp>
      <p:pic>
        <p:nvPicPr>
          <p:cNvPr id="3" name="Imagen 2" descr="Un árbol sin hojas&#10;&#10;Descripción generada automáticamente con confianza media">
            <a:extLst>
              <a:ext uri="{FF2B5EF4-FFF2-40B4-BE49-F238E27FC236}">
                <a16:creationId xmlns:a16="http://schemas.microsoft.com/office/drawing/2014/main" id="{788C4E4C-EB89-34DA-D8AF-C9C185BB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903081"/>
            <a:ext cx="3941291" cy="2955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agen que contiene exterior, pasto, árbol, planta&#10;&#10;Descripción generada automáticamente">
            <a:extLst>
              <a:ext uri="{FF2B5EF4-FFF2-40B4-BE49-F238E27FC236}">
                <a16:creationId xmlns:a16="http://schemas.microsoft.com/office/drawing/2014/main" id="{7CBDCC8F-D940-A3B7-02A7-BF70BF6FA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1"/>
            <a:ext cx="4244332" cy="318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Un dibujo de un edificio&#10;&#10;Descripción generada automáticamente con confianza baja">
            <a:extLst>
              <a:ext uri="{FF2B5EF4-FFF2-40B4-BE49-F238E27FC236}">
                <a16:creationId xmlns:a16="http://schemas.microsoft.com/office/drawing/2014/main" id="{738DC7C6-B589-0F7B-F869-C450F994F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3081"/>
            <a:ext cx="3745696" cy="280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exterior, edificio, calle, montaña&#10;&#10;Descripción generada automáticamente">
            <a:extLst>
              <a:ext uri="{FF2B5EF4-FFF2-40B4-BE49-F238E27FC236}">
                <a16:creationId xmlns:a16="http://schemas.microsoft.com/office/drawing/2014/main" id="{DBAF80F1-2420-97D6-39A4-864A41FD7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856" y="3566594"/>
            <a:ext cx="2349599" cy="17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Una ducha con puertas de cristal&#10;&#10;Descripción generada automáticamente con confianza media">
            <a:extLst>
              <a:ext uri="{FF2B5EF4-FFF2-40B4-BE49-F238E27FC236}">
                <a16:creationId xmlns:a16="http://schemas.microsoft.com/office/drawing/2014/main" id="{C076DDBA-0461-B17D-59D6-5F3B22998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737" y="5185715"/>
            <a:ext cx="2195054" cy="164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exterior, pasto, parque, edificio&#10;&#10;Descripción generada automáticamente">
            <a:extLst>
              <a:ext uri="{FF2B5EF4-FFF2-40B4-BE49-F238E27FC236}">
                <a16:creationId xmlns:a16="http://schemas.microsoft.com/office/drawing/2014/main" id="{F8DBC9A9-AF61-BDA1-3321-93F4EEB22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527" y="3670974"/>
            <a:ext cx="2010263" cy="165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Una puerta de madera&#10;&#10;Descripción generada automáticamente con confianza media">
            <a:extLst>
              <a:ext uri="{FF2B5EF4-FFF2-40B4-BE49-F238E27FC236}">
                <a16:creationId xmlns:a16="http://schemas.microsoft.com/office/drawing/2014/main" id="{C80704CF-810D-33A5-18AE-35F84DFA7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839" y="5159722"/>
            <a:ext cx="2195054" cy="164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2B1195C-8473-36F3-7C3F-8633AE113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82" y="6049837"/>
            <a:ext cx="1985589" cy="714812"/>
          </a:xfrm>
          <a:prstGeom prst="rect">
            <a:avLst/>
          </a:prstGeom>
        </p:spPr>
      </p:pic>
      <p:graphicFrame>
        <p:nvGraphicFramePr>
          <p:cNvPr id="14" name="Google Shape;1081;p43">
            <a:extLst>
              <a:ext uri="{FF2B5EF4-FFF2-40B4-BE49-F238E27FC236}">
                <a16:creationId xmlns:a16="http://schemas.microsoft.com/office/drawing/2014/main" id="{371A58F9-C669-6E40-5C25-604373281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24999"/>
              </p:ext>
            </p:extLst>
          </p:nvPr>
        </p:nvGraphicFramePr>
        <p:xfrm>
          <a:off x="7918372" y="1444090"/>
          <a:ext cx="4130753" cy="556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9987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897DB25C-9FC5-3E07-A503-1659DC1E07A1}"/>
              </a:ext>
            </a:extLst>
          </p:cNvPr>
          <p:cNvPicPr preferRelativeResize="0"/>
          <p:nvPr/>
        </p:nvPicPr>
        <p:blipFill rotWithShape="1">
          <a:blip r:embed="rId2"/>
          <a:srcRect t="4527" r="2" b="11704"/>
          <a:stretch/>
        </p:blipFill>
        <p:spPr>
          <a:xfrm>
            <a:off x="20" y="2"/>
            <a:ext cx="6311570" cy="3648047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</p:spPr>
      </p:pic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4F1291A6-22ED-3C33-55D7-627C2B1852A3}"/>
              </a:ext>
            </a:extLst>
          </p:cNvPr>
          <p:cNvPicPr preferRelativeResize="0"/>
          <p:nvPr/>
        </p:nvPicPr>
        <p:blipFill rotWithShape="1">
          <a:blip r:embed="rId3"/>
          <a:srcRect l="11008" r="10564" b="-2"/>
          <a:stretch/>
        </p:blipFill>
        <p:spPr>
          <a:xfrm>
            <a:off x="6467708" y="2"/>
            <a:ext cx="5724292" cy="3648048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  <p:pic>
        <p:nvPicPr>
          <p:cNvPr id="3" name="Google Shape;1077;p43">
            <a:extLst>
              <a:ext uri="{FF2B5EF4-FFF2-40B4-BE49-F238E27FC236}">
                <a16:creationId xmlns:a16="http://schemas.microsoft.com/office/drawing/2014/main" id="{55901E0F-CD82-D1E7-DCED-C94C3EC0C85C}"/>
              </a:ext>
            </a:extLst>
          </p:cNvPr>
          <p:cNvPicPr preferRelativeResize="0"/>
          <p:nvPr/>
        </p:nvPicPr>
        <p:blipFill rotWithShape="1">
          <a:blip r:embed="rId4"/>
          <a:srcRect t="8171" r="-1" b="35070"/>
          <a:stretch/>
        </p:blipFill>
        <p:spPr>
          <a:xfrm>
            <a:off x="1" y="3648049"/>
            <a:ext cx="5779042" cy="3209943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DF64426D-3703-7CCF-33BA-B5CDD5F2AD0E}"/>
              </a:ext>
            </a:extLst>
          </p:cNvPr>
          <p:cNvSpPr txBox="1">
            <a:spLocks/>
          </p:cNvSpPr>
          <p:nvPr/>
        </p:nvSpPr>
        <p:spPr>
          <a:xfrm>
            <a:off x="4161416" y="3740234"/>
            <a:ext cx="3458272" cy="71481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SAN MARTIN - META</a:t>
            </a: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F23197-3CB0-3470-4809-837BF6F36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54" y="5976859"/>
            <a:ext cx="1985589" cy="714812"/>
          </a:xfrm>
          <a:prstGeom prst="rect">
            <a:avLst/>
          </a:prstGeom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95627F75-2A17-2F5B-040A-B6C370BBFD44}"/>
              </a:ext>
            </a:extLst>
          </p:cNvPr>
          <p:cNvSpPr txBox="1">
            <a:spLocks/>
          </p:cNvSpPr>
          <p:nvPr/>
        </p:nvSpPr>
        <p:spPr>
          <a:xfrm>
            <a:off x="5186943" y="4455047"/>
            <a:ext cx="6677051" cy="2059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localizado en la carrera 5B No. 18 - 46, barrio Once de noviembre, Municipio de San Martín, departamento del Meta.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Mil veintiséis millones seiscientos noventa y dos mil ochocientos noventa y un pesos m/cte. ($1.026.692.891,00 )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</a:t>
            </a: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12,281 m²</a:t>
            </a:r>
          </a:p>
        </p:txBody>
      </p:sp>
    </p:spTree>
    <p:extLst>
      <p:ext uri="{BB962C8B-B14F-4D97-AF65-F5344CB8AC3E}">
        <p14:creationId xmlns:p14="http://schemas.microsoft.com/office/powerpoint/2010/main" val="249996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1614B2D-01E9-0D39-C924-918F2573AD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14"/>
            <a:ext cx="12277493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6AAAF9-DB83-5956-14B9-8D371F0B4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89" y="227143"/>
            <a:ext cx="2943212" cy="7148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A59369-40B8-E915-3406-08F6D7C69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1" y="227143"/>
            <a:ext cx="1985589" cy="71481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4EEB2EF-0D11-4396-4197-0DA82FAD764E}"/>
              </a:ext>
            </a:extLst>
          </p:cNvPr>
          <p:cNvGrpSpPr/>
          <p:nvPr/>
        </p:nvGrpSpPr>
        <p:grpSpPr>
          <a:xfrm>
            <a:off x="114938" y="1098165"/>
            <a:ext cx="11619863" cy="5532692"/>
            <a:chOff x="304791" y="1098165"/>
            <a:chExt cx="11619863" cy="5532692"/>
          </a:xfrm>
        </p:grpSpPr>
        <p:sp>
          <p:nvSpPr>
            <p:cNvPr id="5" name="Google Shape;1014;p37">
              <a:extLst>
                <a:ext uri="{FF2B5EF4-FFF2-40B4-BE49-F238E27FC236}">
                  <a16:creationId xmlns:a16="http://schemas.microsoft.com/office/drawing/2014/main" id="{4A1ECAA2-6542-F139-CEB1-2F4C057B7903}"/>
                </a:ext>
              </a:extLst>
            </p:cNvPr>
            <p:cNvSpPr txBox="1">
              <a:spLocks/>
            </p:cNvSpPr>
            <p:nvPr/>
          </p:nvSpPr>
          <p:spPr>
            <a:xfrm>
              <a:off x="4026000" y="1098165"/>
              <a:ext cx="4140000" cy="544053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s-CO" sz="36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Servicio al cliente</a:t>
              </a:r>
            </a:p>
          </p:txBody>
        </p:sp>
        <p:sp>
          <p:nvSpPr>
            <p:cNvPr id="6" name="Google Shape;78;p1">
              <a:extLst>
                <a:ext uri="{FF2B5EF4-FFF2-40B4-BE49-F238E27FC236}">
                  <a16:creationId xmlns:a16="http://schemas.microsoft.com/office/drawing/2014/main" id="{455708B2-79AF-B839-CD0F-B9D1398223DB}"/>
                </a:ext>
              </a:extLst>
            </p:cNvPr>
            <p:cNvSpPr txBox="1">
              <a:spLocks/>
            </p:cNvSpPr>
            <p:nvPr/>
          </p:nvSpPr>
          <p:spPr>
            <a:xfrm>
              <a:off x="6560917" y="2094816"/>
              <a:ext cx="5281678" cy="2602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chemeClr val="bg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</a:defRPr>
              </a:lvl1pPr>
              <a:lvl2pPr marR="0" lvl="1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  <a:defRPr sz="13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s-MX" sz="2800" b="1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Canales digitales:</a:t>
              </a:r>
            </a:p>
            <a:p>
              <a:pPr algn="ctr"/>
              <a:endParaRPr lang="es-MX" b="1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Correo institucional:</a:t>
              </a:r>
            </a:p>
            <a:p>
              <a:pPr algn="ctr"/>
              <a:r>
                <a:rPr lang="es-MX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fiducoldex@fiducoldex.com.co</a:t>
              </a:r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Correo para radicación de documentos:</a:t>
              </a:r>
            </a:p>
            <a:p>
              <a:pPr algn="ctr"/>
              <a:r>
                <a:rPr lang="es-MX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correspondencia@fiducoldex.com.co</a:t>
              </a:r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7" name="Google Shape;78;p1">
              <a:extLst>
                <a:ext uri="{FF2B5EF4-FFF2-40B4-BE49-F238E27FC236}">
                  <a16:creationId xmlns:a16="http://schemas.microsoft.com/office/drawing/2014/main" id="{18BAE778-1B77-004C-DC0E-C4A342BA6AC3}"/>
                </a:ext>
              </a:extLst>
            </p:cNvPr>
            <p:cNvSpPr txBox="1">
              <a:spLocks/>
            </p:cNvSpPr>
            <p:nvPr/>
          </p:nvSpPr>
          <p:spPr>
            <a:xfrm>
              <a:off x="304791" y="1984419"/>
              <a:ext cx="5833954" cy="2142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chemeClr val="bg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</a:defRPr>
              </a:lvl1pPr>
              <a:lvl2pPr marR="0" lvl="1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  <a:defRPr sz="13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s-MX" sz="2800" b="1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Presencial:</a:t>
              </a:r>
            </a:p>
            <a:p>
              <a:pPr algn="ctr"/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4886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Calle 28 # 13 A 24 Edificio Museo Parque Central</a:t>
              </a:r>
            </a:p>
            <a:p>
              <a:pPr algn="ctr"/>
              <a:r>
                <a:rPr lang="es-MX" b="1" dirty="0">
                  <a:solidFill>
                    <a:srgbClr val="004886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Piso 6 Torre B Bogotá D.C.</a:t>
              </a:r>
            </a:p>
            <a:p>
              <a:pPr algn="ctr"/>
              <a:endParaRPr lang="es-MX" b="1" dirty="0">
                <a:solidFill>
                  <a:srgbClr val="00488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4886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Temas comerciales</a:t>
              </a:r>
            </a:p>
            <a:p>
              <a:pPr algn="ctr"/>
              <a:r>
                <a:rPr lang="es-MX" b="1" dirty="0">
                  <a:solidFill>
                    <a:srgbClr val="004886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Lunes a viernes de 8:00 a.m. a 5:00 p.m.</a:t>
              </a:r>
            </a:p>
          </p:txBody>
        </p:sp>
        <p:sp>
          <p:nvSpPr>
            <p:cNvPr id="8" name="Google Shape;78;p1">
              <a:extLst>
                <a:ext uri="{FF2B5EF4-FFF2-40B4-BE49-F238E27FC236}">
                  <a16:creationId xmlns:a16="http://schemas.microsoft.com/office/drawing/2014/main" id="{1B1AE472-48D2-172B-75D6-E324FEBB4496}"/>
                </a:ext>
              </a:extLst>
            </p:cNvPr>
            <p:cNvSpPr txBox="1">
              <a:spLocks/>
            </p:cNvSpPr>
            <p:nvPr/>
          </p:nvSpPr>
          <p:spPr>
            <a:xfrm>
              <a:off x="6389650" y="4488210"/>
              <a:ext cx="5535004" cy="2142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chemeClr val="bg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</a:defRPr>
              </a:lvl1pPr>
              <a:lvl2pPr marR="0" lvl="1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  <a:defRPr sz="13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s-MX" sz="2800" b="1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Telefónico:</a:t>
              </a:r>
            </a:p>
            <a:p>
              <a:pPr algn="ctr"/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Lunes a viernes en horario de 8:00 a.m. a 5:00 p.m.</a:t>
              </a:r>
            </a:p>
            <a:p>
              <a:pPr algn="ctr"/>
              <a:r>
                <a:rPr lang="es-MX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Temas comerciales PBX (+57) 601 3275500 Ext. 4050 </a:t>
              </a:r>
            </a:p>
            <a:p>
              <a:pPr algn="ctr"/>
              <a:endParaRPr lang="es-MX" b="1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Temas comerciales Negocios Estructurados (+57) 311 5745015</a:t>
              </a:r>
              <a:endParaRPr lang="es-MX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9" name="Google Shape;78;p1">
              <a:extLst>
                <a:ext uri="{FF2B5EF4-FFF2-40B4-BE49-F238E27FC236}">
                  <a16:creationId xmlns:a16="http://schemas.microsoft.com/office/drawing/2014/main" id="{D801FE7D-DF87-528D-BC6F-17C5B1DE5BA3}"/>
                </a:ext>
              </a:extLst>
            </p:cNvPr>
            <p:cNvSpPr txBox="1">
              <a:spLocks/>
            </p:cNvSpPr>
            <p:nvPr/>
          </p:nvSpPr>
          <p:spPr>
            <a:xfrm>
              <a:off x="455333" y="4488210"/>
              <a:ext cx="6023525" cy="2142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chemeClr val="bg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</a:defRPr>
              </a:lvl1pPr>
              <a:lvl2pPr marR="0" lvl="1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  <a:def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  <a:defRPr sz="13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  <a:def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s-MX" sz="2400" b="1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Negocios Fiducoldex S.A.</a:t>
              </a:r>
            </a:p>
            <a:p>
              <a:pPr algn="ctr"/>
              <a:endParaRPr lang="es-MX" sz="1400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sz="1400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Lunes a viernes en horario de 8:00 a.m. a 5:00 p.m.</a:t>
              </a:r>
            </a:p>
            <a:p>
              <a:pPr algn="ctr"/>
              <a:r>
                <a:rPr lang="es-MX" sz="1400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Teléfono: 6013275500 Ext.5340</a:t>
              </a:r>
            </a:p>
            <a:p>
              <a:pPr algn="ctr"/>
              <a:r>
                <a:rPr lang="es-MX" sz="1400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Celular: 3102339154</a:t>
              </a:r>
            </a:p>
            <a:p>
              <a:pPr algn="ctr"/>
              <a:endParaRPr lang="es-MX" sz="1400" dirty="0">
                <a:solidFill>
                  <a:srgbClr val="00529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s-MX" sz="1400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Correo: equipo.nubia@fiducoldex.com.co</a:t>
              </a:r>
            </a:p>
            <a:p>
              <a:pPr algn="ctr"/>
              <a:r>
                <a:rPr lang="es-MX" sz="1400" b="1" dirty="0">
                  <a:solidFill>
                    <a:srgbClr val="00529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correspondencia@fiducoldex.com.co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7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D9D3B-7D44-8DCF-DF85-85B513755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80;p43">
            <a:extLst>
              <a:ext uri="{FF2B5EF4-FFF2-40B4-BE49-F238E27FC236}">
                <a16:creationId xmlns:a16="http://schemas.microsoft.com/office/drawing/2014/main" id="{D35C4969-3745-E61F-FB6E-2F19EB5E6884}"/>
              </a:ext>
            </a:extLst>
          </p:cNvPr>
          <p:cNvSpPr txBox="1">
            <a:spLocks/>
          </p:cNvSpPr>
          <p:nvPr/>
        </p:nvSpPr>
        <p:spPr>
          <a:xfrm>
            <a:off x="541178" y="881994"/>
            <a:ext cx="3319114" cy="169843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 kern="1200" noProof="0" dirty="0">
                <a:solidFill>
                  <a:schemeClr val="tx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CHÍA - CUNDINAMARCA</a:t>
            </a:r>
          </a:p>
        </p:txBody>
      </p:sp>
      <p:pic>
        <p:nvPicPr>
          <p:cNvPr id="10" name="Google Shape;1077;p43">
            <a:extLst>
              <a:ext uri="{FF2B5EF4-FFF2-40B4-BE49-F238E27FC236}">
                <a16:creationId xmlns:a16="http://schemas.microsoft.com/office/drawing/2014/main" id="{3F609A13-6BFE-7725-4CB3-3BE14D1F34E4}"/>
              </a:ext>
            </a:extLst>
          </p:cNvPr>
          <p:cNvPicPr preferRelativeResize="0"/>
          <p:nvPr/>
        </p:nvPicPr>
        <p:blipFill rotWithShape="1">
          <a:blip r:embed="rId2"/>
          <a:srcRect l="873" r="23557" b="1"/>
          <a:stretch/>
        </p:blipFill>
        <p:spPr>
          <a:xfrm>
            <a:off x="-1" y="2509525"/>
            <a:ext cx="4381499" cy="4348475"/>
          </a:xfrm>
          <a:prstGeom prst="rect">
            <a:avLst/>
          </a:prstGeom>
        </p:spPr>
      </p:pic>
      <p:pic>
        <p:nvPicPr>
          <p:cNvPr id="11" name="Google Shape;1079;p43">
            <a:extLst>
              <a:ext uri="{FF2B5EF4-FFF2-40B4-BE49-F238E27FC236}">
                <a16:creationId xmlns:a16="http://schemas.microsoft.com/office/drawing/2014/main" id="{EC50991E-5EF9-38EB-139D-3C4F4CD23F17}"/>
              </a:ext>
            </a:extLst>
          </p:cNvPr>
          <p:cNvPicPr preferRelativeResize="0"/>
          <p:nvPr/>
        </p:nvPicPr>
        <p:blipFill rotWithShape="1">
          <a:blip r:embed="rId3"/>
          <a:srcRect l="18469" r="43096" b="-2"/>
          <a:stretch/>
        </p:blipFill>
        <p:spPr>
          <a:xfrm>
            <a:off x="8807838" y="-2"/>
            <a:ext cx="3384162" cy="2553431"/>
          </a:xfrm>
          <a:prstGeom prst="rect">
            <a:avLst/>
          </a:prstGeom>
        </p:spPr>
      </p:pic>
      <p:pic>
        <p:nvPicPr>
          <p:cNvPr id="7" name="Google Shape;1078;p43">
            <a:extLst>
              <a:ext uri="{FF2B5EF4-FFF2-40B4-BE49-F238E27FC236}">
                <a16:creationId xmlns:a16="http://schemas.microsoft.com/office/drawing/2014/main" id="{1D613BB5-A5E6-3884-A1EA-711252FF6B0D}"/>
              </a:ext>
            </a:extLst>
          </p:cNvPr>
          <p:cNvPicPr preferRelativeResize="0"/>
          <p:nvPr/>
        </p:nvPicPr>
        <p:blipFill rotWithShape="1">
          <a:blip r:embed="rId4"/>
          <a:srcRect t="3542" r="-2" b="1952"/>
          <a:stretch/>
        </p:blipFill>
        <p:spPr>
          <a:xfrm>
            <a:off x="8775834" y="2553429"/>
            <a:ext cx="3416166" cy="43045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2A124E-4DD5-7ED7-35DD-18202D2E1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" y="81790"/>
            <a:ext cx="1985589" cy="714812"/>
          </a:xfrm>
          <a:prstGeom prst="rect">
            <a:avLst/>
          </a:prstGeom>
        </p:spPr>
      </p:pic>
      <p:graphicFrame>
        <p:nvGraphicFramePr>
          <p:cNvPr id="28" name="Google Shape;1081;p43">
            <a:extLst>
              <a:ext uri="{FF2B5EF4-FFF2-40B4-BE49-F238E27FC236}">
                <a16:creationId xmlns:a16="http://schemas.microsoft.com/office/drawing/2014/main" id="{244BA6CB-DAB6-0F40-34DC-FB800493D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510171"/>
              </p:ext>
            </p:extLst>
          </p:nvPr>
        </p:nvGraphicFramePr>
        <p:xfrm>
          <a:off x="4834643" y="1042138"/>
          <a:ext cx="3452345" cy="5503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8351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76B83-DACD-7B33-6C5C-DC0979F18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79;p43" descr="Cuarto de oficina&#10;&#10;Descripción generada automáticamente con confianza baja">
            <a:extLst>
              <a:ext uri="{FF2B5EF4-FFF2-40B4-BE49-F238E27FC236}">
                <a16:creationId xmlns:a16="http://schemas.microsoft.com/office/drawing/2014/main" id="{C607BAB2-3CB2-5CC4-D12B-46F7C405B515}"/>
              </a:ext>
            </a:extLst>
          </p:cNvPr>
          <p:cNvPicPr preferRelativeResize="0"/>
          <p:nvPr/>
        </p:nvPicPr>
        <p:blipFill rotWithShape="1">
          <a:blip r:embed="rId2"/>
          <a:srcRect l="35551" r="1184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</p:spPr>
      </p:pic>
      <p:pic>
        <p:nvPicPr>
          <p:cNvPr id="2" name="Google Shape;1078;p43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E4A485D0-5AFF-FF90-9239-225F5BA33D79}"/>
              </a:ext>
            </a:extLst>
          </p:cNvPr>
          <p:cNvPicPr preferRelativeResize="0"/>
          <p:nvPr/>
        </p:nvPicPr>
        <p:blipFill>
          <a:blip r:embed="rId3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3" name="Google Shape;1077;p43" descr="Una silla en un cuarto&#10;&#10;Descripción generada automáticamente con confianza media">
            <a:extLst>
              <a:ext uri="{FF2B5EF4-FFF2-40B4-BE49-F238E27FC236}">
                <a16:creationId xmlns:a16="http://schemas.microsoft.com/office/drawing/2014/main" id="{06A965F5-20AF-0788-AFAF-65E417581C81}"/>
              </a:ext>
            </a:extLst>
          </p:cNvPr>
          <p:cNvPicPr preferRelativeResize="0"/>
          <p:nvPr/>
        </p:nvPicPr>
        <p:blipFill rotWithShape="1">
          <a:blip r:embed="rId4"/>
          <a:srcRect t="2946" r="2" b="4975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>
        <p:nvSpPr>
          <p:cNvPr id="13" name="Google Shape;1080;p43">
            <a:extLst>
              <a:ext uri="{FF2B5EF4-FFF2-40B4-BE49-F238E27FC236}">
                <a16:creationId xmlns:a16="http://schemas.microsoft.com/office/drawing/2014/main" id="{9EEE59B1-8A98-6F69-929A-B8CF1F335D13}"/>
              </a:ext>
            </a:extLst>
          </p:cNvPr>
          <p:cNvSpPr txBox="1">
            <a:spLocks/>
          </p:cNvSpPr>
          <p:nvPr/>
        </p:nvSpPr>
        <p:spPr>
          <a:xfrm>
            <a:off x="448055" y="685800"/>
            <a:ext cx="3028569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noProof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BOGOTÁ - CUNDINAMARCA</a:t>
            </a:r>
          </a:p>
        </p:txBody>
      </p:sp>
      <p:sp>
        <p:nvSpPr>
          <p:cNvPr id="12" name="Google Shape;1081;p43">
            <a:extLst>
              <a:ext uri="{FF2B5EF4-FFF2-40B4-BE49-F238E27FC236}">
                <a16:creationId xmlns:a16="http://schemas.microsoft.com/office/drawing/2014/main" id="{406A33E9-9FBC-9188-5370-9DD01775A4D7}"/>
              </a:ext>
            </a:extLst>
          </p:cNvPr>
          <p:cNvSpPr txBox="1">
            <a:spLocks/>
          </p:cNvSpPr>
          <p:nvPr/>
        </p:nvSpPr>
        <p:spPr>
          <a:xfrm>
            <a:off x="120777" y="2011363"/>
            <a:ext cx="3546348" cy="416083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just">
              <a:spcBef>
                <a:spcPts val="0"/>
              </a:spcBef>
              <a:spcAft>
                <a:spcPts val="600"/>
              </a:spcAft>
            </a:pPr>
            <a:r>
              <a:rPr lang="es-CO" sz="18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Oficina No. 101 y 28 garajes del Edificio Madrid Plaza P.H. Urbanización Chicó Norte, ubicado en la carrera 12 No. 93 – 26 en la ciudad de Bogotá: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endParaRPr lang="es-CO" sz="18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r>
              <a:rPr lang="es-CO" sz="18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 diez mil cuatrocientos cuarenta millones noventa y nueve mil trescientos cuatro pesos m/cte.  ($10.440.099.304,00),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endParaRPr lang="es-CO" sz="18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r>
              <a:rPr lang="es-CO" sz="18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endParaRPr lang="es-CO" sz="18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r>
              <a:rPr lang="es-CO" sz="18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Oficina: 1329,25 m²	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r>
              <a:rPr lang="es-CO" sz="18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28 Parqueaderos: 289,63 m²</a:t>
            </a:r>
            <a:endParaRPr lang="es-CO" sz="1800" b="1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E3FF994-E98A-1512-17FE-41EB6C83E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6" y="6064341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76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6D5C1-2DEC-9A90-12F6-F2232601C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80;p43">
            <a:extLst>
              <a:ext uri="{FF2B5EF4-FFF2-40B4-BE49-F238E27FC236}">
                <a16:creationId xmlns:a16="http://schemas.microsoft.com/office/drawing/2014/main" id="{7C90A24F-A93B-8A91-6F54-E4126B37B173}"/>
              </a:ext>
            </a:extLst>
          </p:cNvPr>
          <p:cNvSpPr txBox="1">
            <a:spLocks/>
          </p:cNvSpPr>
          <p:nvPr/>
        </p:nvSpPr>
        <p:spPr>
          <a:xfrm>
            <a:off x="838201" y="345810"/>
            <a:ext cx="4960945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100" b="1" kern="1200" noProof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BOGOTÁ - CUNDINAMARCA</a:t>
            </a:r>
          </a:p>
        </p:txBody>
      </p:sp>
      <p:sp>
        <p:nvSpPr>
          <p:cNvPr id="12" name="Google Shape;1081;p43">
            <a:extLst>
              <a:ext uri="{FF2B5EF4-FFF2-40B4-BE49-F238E27FC236}">
                <a16:creationId xmlns:a16="http://schemas.microsoft.com/office/drawing/2014/main" id="{0D1E1987-4A29-1EA4-2FB4-0D179BA7C3CE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933462" cy="43513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CO" sz="20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Apartamento 502, ubicado en el Edificio Monet, en la calle 46 No. 28 – 38 en la Localidad de Teusaquillo de la ciudad de Bogotá.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endParaRPr lang="es-CO" sz="20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CO" sz="2000" b="1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CO" sz="20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cuatrocientos setenta millones trescientos sesenta y cinco mil doscientos ochenta y seis pesos m/cte. ($470.365.286,00) </a:t>
            </a:r>
          </a:p>
          <a:p>
            <a:pPr marL="0" lvl="0" algn="just">
              <a:spcBef>
                <a:spcPts val="0"/>
              </a:spcBef>
              <a:spcAft>
                <a:spcPts val="600"/>
              </a:spcAft>
            </a:pPr>
            <a:endParaRPr lang="es-CO" sz="2000" noProof="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CO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Generalidades:</a:t>
            </a:r>
            <a:r>
              <a:rPr lang="es-CO" sz="2000" noProof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84,78 m²  Baños: 3 Habitaciones: 2 Parqueaderos: 1 Depósito: 1 Estrato: 4</a:t>
            </a:r>
          </a:p>
        </p:txBody>
      </p:sp>
      <p:pic>
        <p:nvPicPr>
          <p:cNvPr id="7" name="Google Shape;1079;p43">
            <a:extLst>
              <a:ext uri="{FF2B5EF4-FFF2-40B4-BE49-F238E27FC236}">
                <a16:creationId xmlns:a16="http://schemas.microsoft.com/office/drawing/2014/main" id="{3C617F99-734B-750F-904B-D028F27AA3B2}"/>
              </a:ext>
            </a:extLst>
          </p:cNvPr>
          <p:cNvPicPr preferRelativeResize="0"/>
          <p:nvPr/>
        </p:nvPicPr>
        <p:blipFill rotWithShape="1">
          <a:blip r:embed="rId2"/>
          <a:srcRect r="25240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pic>
        <p:nvPicPr>
          <p:cNvPr id="5" name="Google Shape;1078;p43">
            <a:extLst>
              <a:ext uri="{FF2B5EF4-FFF2-40B4-BE49-F238E27FC236}">
                <a16:creationId xmlns:a16="http://schemas.microsoft.com/office/drawing/2014/main" id="{9A69DC9B-6529-D2BB-D5E0-7AC899986E9C}"/>
              </a:ext>
            </a:extLst>
          </p:cNvPr>
          <p:cNvPicPr preferRelativeResize="0"/>
          <p:nvPr/>
        </p:nvPicPr>
        <p:blipFill>
          <a:blip r:embed="rId3"/>
          <a:srcRect l="7537" r="11148" b="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6" name="Google Shape;1077;p43">
            <a:extLst>
              <a:ext uri="{FF2B5EF4-FFF2-40B4-BE49-F238E27FC236}">
                <a16:creationId xmlns:a16="http://schemas.microsoft.com/office/drawing/2014/main" id="{24E04AD4-393E-091B-666B-8718DA573075}"/>
              </a:ext>
            </a:extLst>
          </p:cNvPr>
          <p:cNvPicPr preferRelativeResize="0"/>
          <p:nvPr/>
        </p:nvPicPr>
        <p:blipFill rotWithShape="1">
          <a:blip r:embed="rId4"/>
          <a:srcRect l="17023" r="42429" b="2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54675B1-82AD-65AE-6363-1F6FEFF85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5973809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5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6D474662-4661-83C8-CA84-B1F4BEB1884E}"/>
              </a:ext>
            </a:extLst>
          </p:cNvPr>
          <p:cNvSpPr txBox="1">
            <a:spLocks/>
          </p:cNvSpPr>
          <p:nvPr/>
        </p:nvSpPr>
        <p:spPr>
          <a:xfrm>
            <a:off x="8384717" y="213110"/>
            <a:ext cx="3702508" cy="161569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TAUSA - CUNDINAMARCA</a:t>
            </a:r>
          </a:p>
        </p:txBody>
      </p:sp>
      <p:pic>
        <p:nvPicPr>
          <p:cNvPr id="3" name="Google Shape;1077;p43" descr="Un campo de pasto&#10;&#10;Descripción generada automáticamente">
            <a:extLst>
              <a:ext uri="{FF2B5EF4-FFF2-40B4-BE49-F238E27FC236}">
                <a16:creationId xmlns:a16="http://schemas.microsoft.com/office/drawing/2014/main" id="{E378830C-386C-65CF-2935-FCC142CEF02C}"/>
              </a:ext>
            </a:extLst>
          </p:cNvPr>
          <p:cNvPicPr preferRelativeResize="0"/>
          <p:nvPr/>
        </p:nvPicPr>
        <p:blipFill rotWithShape="1">
          <a:blip r:embed="rId2"/>
          <a:srcRect l="3817" r="22236" b="2"/>
          <a:stretch/>
        </p:blipFill>
        <p:spPr>
          <a:xfrm>
            <a:off x="545231" y="858525"/>
            <a:ext cx="3719192" cy="5211906"/>
          </a:xfrm>
          <a:prstGeom prst="rect">
            <a:avLst/>
          </a:prstGeom>
          <a:noFill/>
        </p:spPr>
      </p:pic>
      <p:pic>
        <p:nvPicPr>
          <p:cNvPr id="2" name="Google Shape;1078;p43" descr="Un campo de pasto&#10;&#10;Descripción generada automáticamente">
            <a:extLst>
              <a:ext uri="{FF2B5EF4-FFF2-40B4-BE49-F238E27FC236}">
                <a16:creationId xmlns:a16="http://schemas.microsoft.com/office/drawing/2014/main" id="{21DFA1CD-B4A5-EE7B-BAE3-28423E06262A}"/>
              </a:ext>
            </a:extLst>
          </p:cNvPr>
          <p:cNvPicPr preferRelativeResize="0"/>
          <p:nvPr/>
        </p:nvPicPr>
        <p:blipFill>
          <a:blip r:embed="rId3"/>
          <a:srcRect r="5" b="18822"/>
          <a:stretch/>
        </p:blipFill>
        <p:spPr>
          <a:xfrm>
            <a:off x="4457706" y="858524"/>
            <a:ext cx="3685032" cy="2505456"/>
          </a:xfrm>
          <a:prstGeom prst="rect">
            <a:avLst/>
          </a:prstGeom>
          <a:noFill/>
        </p:spPr>
      </p:pic>
      <p:pic>
        <p:nvPicPr>
          <p:cNvPr id="4" name="Google Shape;1079;p43" descr="Un campo de pasto y árboles&#10;&#10;Descripción generada automáticamente">
            <a:extLst>
              <a:ext uri="{FF2B5EF4-FFF2-40B4-BE49-F238E27FC236}">
                <a16:creationId xmlns:a16="http://schemas.microsoft.com/office/drawing/2014/main" id="{9FA11115-7FFB-6CB8-46C1-C80081D0F7D7}"/>
              </a:ext>
            </a:extLst>
          </p:cNvPr>
          <p:cNvPicPr preferRelativeResize="0"/>
          <p:nvPr/>
        </p:nvPicPr>
        <p:blipFill rotWithShape="1">
          <a:blip r:embed="rId4"/>
          <a:srcRect l="8230" r="32570" b="1"/>
          <a:stretch/>
        </p:blipFill>
        <p:spPr>
          <a:xfrm>
            <a:off x="4457712" y="3564974"/>
            <a:ext cx="3685031" cy="2505456"/>
          </a:xfrm>
          <a:prstGeom prst="rect">
            <a:avLst/>
          </a:prstGeom>
          <a:noFill/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FCF01CC0-6457-BACA-2A62-ECE62D029AB6}"/>
              </a:ext>
            </a:extLst>
          </p:cNvPr>
          <p:cNvSpPr txBox="1">
            <a:spLocks/>
          </p:cNvSpPr>
          <p:nvPr/>
        </p:nvSpPr>
        <p:spPr>
          <a:xfrm>
            <a:off x="8932498" y="1625318"/>
            <a:ext cx="2988345" cy="4639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ubicado en la vereda Pajarito del Municipio de Tausa – Cundinamarca Lote denominado La Casita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 </a:t>
            </a: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trescientos cuarenta y nueve millones cuatrocientos dieciocho mil doscientos cinco pesos m/cte. ($349.418.205,00)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</a:t>
            </a: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4 Hectáreas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C293B9D-7FA0-6375-44EE-7CCB7E9E0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" y="61077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3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80;p43">
            <a:extLst>
              <a:ext uri="{FF2B5EF4-FFF2-40B4-BE49-F238E27FC236}">
                <a16:creationId xmlns:a16="http://schemas.microsoft.com/office/drawing/2014/main" id="{35CA154B-CFAB-7038-1509-61CCD7DBE46B}"/>
              </a:ext>
            </a:extLst>
          </p:cNvPr>
          <p:cNvSpPr txBox="1">
            <a:spLocks/>
          </p:cNvSpPr>
          <p:nvPr/>
        </p:nvSpPr>
        <p:spPr>
          <a:xfrm>
            <a:off x="566547" y="4194734"/>
            <a:ext cx="3779520" cy="136625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TAUSA - CUNDINAMARCA</a:t>
            </a:r>
          </a:p>
        </p:txBody>
      </p:sp>
      <p:pic>
        <p:nvPicPr>
          <p:cNvPr id="4" name="Google Shape;1077;p43" descr="Un campo de pasto&#10;&#10;Descripción generada automáticamente">
            <a:extLst>
              <a:ext uri="{FF2B5EF4-FFF2-40B4-BE49-F238E27FC236}">
                <a16:creationId xmlns:a16="http://schemas.microsoft.com/office/drawing/2014/main" id="{1D575A8C-D8E2-5F0D-D4D5-D0EB34DCF998}"/>
              </a:ext>
            </a:extLst>
          </p:cNvPr>
          <p:cNvPicPr preferRelativeResize="0"/>
          <p:nvPr/>
        </p:nvPicPr>
        <p:blipFill rotWithShape="1">
          <a:blip r:embed="rId2"/>
          <a:srcRect l="29437" r="35927" b="-2"/>
          <a:stretch/>
        </p:blipFill>
        <p:spPr>
          <a:xfrm>
            <a:off x="4688495" y="-2"/>
            <a:ext cx="3285713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  <a:noFill/>
        </p:spPr>
      </p:pic>
      <p:pic>
        <p:nvPicPr>
          <p:cNvPr id="2" name="Google Shape;1078;p43" descr="Un campo de pasto&#10;&#10;Descripción generada automáticamente">
            <a:extLst>
              <a:ext uri="{FF2B5EF4-FFF2-40B4-BE49-F238E27FC236}">
                <a16:creationId xmlns:a16="http://schemas.microsoft.com/office/drawing/2014/main" id="{F9A7112C-F088-AC56-F1EF-BFAEA5F58DF7}"/>
              </a:ext>
            </a:extLst>
          </p:cNvPr>
          <p:cNvPicPr preferRelativeResize="0"/>
          <p:nvPr/>
        </p:nvPicPr>
        <p:blipFill>
          <a:blip r:embed="rId3"/>
          <a:srcRect l="20841" r="9091" b="3"/>
          <a:stretch/>
        </p:blipFill>
        <p:spPr>
          <a:xfrm>
            <a:off x="8165645" y="3"/>
            <a:ext cx="4026354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  <a:noFill/>
        </p:spPr>
      </p:pic>
      <p:pic>
        <p:nvPicPr>
          <p:cNvPr id="5" name="Google Shape;1079;p43" descr="Un caballo en un campo&#10;&#10;Descripción generada automáticamente">
            <a:extLst>
              <a:ext uri="{FF2B5EF4-FFF2-40B4-BE49-F238E27FC236}">
                <a16:creationId xmlns:a16="http://schemas.microsoft.com/office/drawing/2014/main" id="{F0A5A0FD-BA2E-2006-47AF-2E4C7A6BE850}"/>
              </a:ext>
            </a:extLst>
          </p:cNvPr>
          <p:cNvPicPr preferRelativeResize="0"/>
          <p:nvPr/>
        </p:nvPicPr>
        <p:blipFill rotWithShape="1">
          <a:blip r:embed="rId4"/>
          <a:srcRect r="-1" b="10776"/>
          <a:stretch/>
        </p:blipFill>
        <p:spPr>
          <a:xfrm>
            <a:off x="8182768" y="4362938"/>
            <a:ext cx="4009232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  <a:noFill/>
        </p:spPr>
      </p:pic>
      <p:sp>
        <p:nvSpPr>
          <p:cNvPr id="8" name="Google Shape;1081;p43">
            <a:extLst>
              <a:ext uri="{FF2B5EF4-FFF2-40B4-BE49-F238E27FC236}">
                <a16:creationId xmlns:a16="http://schemas.microsoft.com/office/drawing/2014/main" id="{D710AA16-FA8D-32D5-A29F-C43C36A4309D}"/>
              </a:ext>
            </a:extLst>
          </p:cNvPr>
          <p:cNvSpPr txBox="1">
            <a:spLocks/>
          </p:cNvSpPr>
          <p:nvPr/>
        </p:nvSpPr>
        <p:spPr>
          <a:xfrm>
            <a:off x="566547" y="647817"/>
            <a:ext cx="3593927" cy="3876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Lote ubicado en la vereda Pajarito del Municipio de Tausa - Cundinamarca: Lote denominado El Porvenir 	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</a:t>
            </a: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ciento nueve millones novecientos cuarenta y cuatro mil doscientos sesenta y seis pesos m/cte. ($109.944.266,00)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</a:t>
            </a:r>
            <a:r>
              <a:rPr lang="es-MX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1,50 Hectáreas</a:t>
            </a:r>
          </a:p>
        </p:txBody>
      </p:sp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7C7CF361-A301-DCA0-4034-B8113D4C2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5973809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7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77B816FF-89D8-57BF-23BC-021D272EA90F}"/>
              </a:ext>
            </a:extLst>
          </p:cNvPr>
          <p:cNvSpPr txBox="1">
            <a:spLocks/>
          </p:cNvSpPr>
          <p:nvPr/>
        </p:nvSpPr>
        <p:spPr>
          <a:xfrm>
            <a:off x="8112638" y="820159"/>
            <a:ext cx="3997586" cy="147999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BARRANQUILLA - ATLÁNTICO</a:t>
            </a:r>
            <a:endParaRPr lang="en-US" sz="4000" kern="12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F39EBE77-6E3A-939A-DE7B-5E6557C9430A}"/>
              </a:ext>
            </a:extLst>
          </p:cNvPr>
          <p:cNvPicPr preferRelativeResize="0"/>
          <p:nvPr/>
        </p:nvPicPr>
        <p:blipFill rotWithShape="1">
          <a:blip r:embed="rId2"/>
          <a:srcRect r="1" b="3804"/>
          <a:stretch/>
        </p:blipFill>
        <p:spPr>
          <a:xfrm>
            <a:off x="1" y="10"/>
            <a:ext cx="3547146" cy="4136056"/>
          </a:xfrm>
          <a:prstGeom prst="rect">
            <a:avLst/>
          </a:prstGeom>
          <a:noFill/>
        </p:spPr>
      </p:pic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BB706B2B-474B-C0EC-2C3A-B5F059743298}"/>
              </a:ext>
            </a:extLst>
          </p:cNvPr>
          <p:cNvPicPr preferRelativeResize="0"/>
          <p:nvPr/>
        </p:nvPicPr>
        <p:blipFill rotWithShape="1">
          <a:blip r:embed="rId3"/>
          <a:srcRect l="24002" r="9909" b="2"/>
          <a:stretch/>
        </p:blipFill>
        <p:spPr>
          <a:xfrm>
            <a:off x="20" y="4241540"/>
            <a:ext cx="3547126" cy="2616461"/>
          </a:xfrm>
          <a:prstGeom prst="rect">
            <a:avLst/>
          </a:prstGeom>
          <a:noFill/>
        </p:spPr>
      </p:pic>
      <p:pic>
        <p:nvPicPr>
          <p:cNvPr id="3" name="Google Shape;1077;p43">
            <a:extLst>
              <a:ext uri="{FF2B5EF4-FFF2-40B4-BE49-F238E27FC236}">
                <a16:creationId xmlns:a16="http://schemas.microsoft.com/office/drawing/2014/main" id="{24980FB4-050D-FA04-68E5-F15D92D599A3}"/>
              </a:ext>
            </a:extLst>
          </p:cNvPr>
          <p:cNvPicPr preferRelativeResize="0"/>
          <p:nvPr/>
        </p:nvPicPr>
        <p:blipFill>
          <a:blip r:embed="rId4"/>
          <a:srcRect l="4740" r="11090"/>
          <a:stretch/>
        </p:blipFill>
        <p:spPr>
          <a:xfrm>
            <a:off x="3665256" y="10"/>
            <a:ext cx="4329273" cy="6857990"/>
          </a:xfrm>
          <a:prstGeom prst="rect">
            <a:avLst/>
          </a:prstGeom>
          <a:noFill/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5134D612-054B-73EB-4D30-A0538175B000}"/>
              </a:ext>
            </a:extLst>
          </p:cNvPr>
          <p:cNvSpPr txBox="1">
            <a:spLocks/>
          </p:cNvSpPr>
          <p:nvPr/>
        </p:nvSpPr>
        <p:spPr>
          <a:xfrm>
            <a:off x="8448736" y="2341109"/>
            <a:ext cx="3325390" cy="4043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Local ubicado en la urbanización Villa Country que hacen parte de la unidad del Edificio World </a:t>
            </a:r>
            <a:r>
              <a:rPr lang="es-MX" sz="1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Center en la ciudad de Barranquilla – Atlántico Local A7-A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 Doscientos cuarenta y siete millones setenta y cuatro mil seiscientos ochenta y cinco pesos m/cte. ($247.074.685,00 )	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65 m²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56E3418-506A-2E21-C824-BF6B4A7B9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64" y="6065675"/>
            <a:ext cx="1985589" cy="7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0A51A34F-0BCD-9338-FDBD-B75DF4963AF2}"/>
              </a:ext>
            </a:extLst>
          </p:cNvPr>
          <p:cNvPicPr preferRelativeResize="0"/>
          <p:nvPr/>
        </p:nvPicPr>
        <p:blipFill rotWithShape="1">
          <a:blip r:embed="rId2"/>
          <a:srcRect l="60126" r="10987" b="-1"/>
          <a:stretch/>
        </p:blipFill>
        <p:spPr>
          <a:xfrm>
            <a:off x="615207" y="623274"/>
            <a:ext cx="2535680" cy="2765085"/>
          </a:xfrm>
          <a:prstGeom prst="rect">
            <a:avLst/>
          </a:prstGeom>
          <a:noFill/>
        </p:spPr>
      </p:pic>
      <p:pic>
        <p:nvPicPr>
          <p:cNvPr id="3" name="Google Shape;1077;p43">
            <a:extLst>
              <a:ext uri="{FF2B5EF4-FFF2-40B4-BE49-F238E27FC236}">
                <a16:creationId xmlns:a16="http://schemas.microsoft.com/office/drawing/2014/main" id="{3EEAB77F-5137-44B6-C694-043BF50A7D8A}"/>
              </a:ext>
            </a:extLst>
          </p:cNvPr>
          <p:cNvPicPr preferRelativeResize="0"/>
          <p:nvPr/>
        </p:nvPicPr>
        <p:blipFill>
          <a:blip r:embed="rId3"/>
          <a:srcRect t="7947" r="-3" b="10265"/>
          <a:stretch/>
        </p:blipFill>
        <p:spPr>
          <a:xfrm>
            <a:off x="3242327" y="623275"/>
            <a:ext cx="2535680" cy="2765085"/>
          </a:xfrm>
          <a:prstGeom prst="rect">
            <a:avLst/>
          </a:prstGeom>
          <a:noFill/>
        </p:spPr>
      </p:pic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93955B05-CCA3-04A9-B055-4422EEA57ACC}"/>
              </a:ext>
            </a:extLst>
          </p:cNvPr>
          <p:cNvPicPr preferRelativeResize="0"/>
          <p:nvPr/>
        </p:nvPicPr>
        <p:blipFill rotWithShape="1">
          <a:blip r:embed="rId4"/>
          <a:srcRect t="23634" r="-1" b="35962"/>
          <a:stretch/>
        </p:blipFill>
        <p:spPr>
          <a:xfrm>
            <a:off x="621673" y="3469641"/>
            <a:ext cx="5149869" cy="2765085"/>
          </a:xfrm>
          <a:prstGeom prst="rect">
            <a:avLst/>
          </a:prstGeom>
          <a:noFill/>
        </p:spPr>
      </p:pic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62257011-872A-219A-73D4-BA89213C6D75}"/>
              </a:ext>
            </a:extLst>
          </p:cNvPr>
          <p:cNvSpPr txBox="1">
            <a:spLocks/>
          </p:cNvSpPr>
          <p:nvPr/>
        </p:nvSpPr>
        <p:spPr>
          <a:xfrm>
            <a:off x="6102464" y="758284"/>
            <a:ext cx="5068814" cy="111555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BARRANQUILLA - ATLÁNTICO</a:t>
            </a: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CD89AFB-8C1B-236C-17D6-86B64814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5973809"/>
            <a:ext cx="1985589" cy="714812"/>
          </a:xfrm>
          <a:prstGeom prst="rect">
            <a:avLst/>
          </a:prstGeom>
        </p:spPr>
      </p:pic>
      <p:sp>
        <p:nvSpPr>
          <p:cNvPr id="8" name="Google Shape;1081;p43">
            <a:extLst>
              <a:ext uri="{FF2B5EF4-FFF2-40B4-BE49-F238E27FC236}">
                <a16:creationId xmlns:a16="http://schemas.microsoft.com/office/drawing/2014/main" id="{F8441387-C2FB-EC1F-C3B2-F6852D04C351}"/>
              </a:ext>
            </a:extLst>
          </p:cNvPr>
          <p:cNvSpPr txBox="1">
            <a:spLocks/>
          </p:cNvSpPr>
          <p:nvPr/>
        </p:nvSpPr>
        <p:spPr>
          <a:xfrm>
            <a:off x="6102464" y="1949580"/>
            <a:ext cx="5444362" cy="3592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Local ubicado en la urbanización Villa Country que hacen parte de la unidad del Edificio World </a:t>
            </a:r>
            <a:r>
              <a:rPr lang="es-MX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  <a:r>
              <a:rPr lang="es-MX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Center en la ciudad de Barranquilla – Atlántico Local A8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 Doscientos veintidós millones sesenta y tres mil ciento veinticinco pesos m/cte. ($222.063.125,00) 	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58,42 m²</a:t>
            </a:r>
          </a:p>
        </p:txBody>
      </p:sp>
    </p:spTree>
    <p:extLst>
      <p:ext uri="{BB962C8B-B14F-4D97-AF65-F5344CB8AC3E}">
        <p14:creationId xmlns:p14="http://schemas.microsoft.com/office/powerpoint/2010/main" val="101639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0;p43">
            <a:extLst>
              <a:ext uri="{FF2B5EF4-FFF2-40B4-BE49-F238E27FC236}">
                <a16:creationId xmlns:a16="http://schemas.microsoft.com/office/drawing/2014/main" id="{EDAEFEA8-9CAF-3FF1-3BB8-A50D94048B6C}"/>
              </a:ext>
            </a:extLst>
          </p:cNvPr>
          <p:cNvSpPr txBox="1">
            <a:spLocks/>
          </p:cNvSpPr>
          <p:nvPr/>
        </p:nvSpPr>
        <p:spPr>
          <a:xfrm>
            <a:off x="5209324" y="3205993"/>
            <a:ext cx="3601301" cy="116063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BARRANQUILLA –</a:t>
            </a:r>
          </a:p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ATLÁNTICO</a:t>
            </a:r>
          </a:p>
        </p:txBody>
      </p:sp>
      <p:pic>
        <p:nvPicPr>
          <p:cNvPr id="4" name="Google Shape;1079;p43">
            <a:extLst>
              <a:ext uri="{FF2B5EF4-FFF2-40B4-BE49-F238E27FC236}">
                <a16:creationId xmlns:a16="http://schemas.microsoft.com/office/drawing/2014/main" id="{E10615C7-4429-45AF-85FA-62D3E42AB4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121" r="42324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2" name="Google Shape;1078;p43">
            <a:extLst>
              <a:ext uri="{FF2B5EF4-FFF2-40B4-BE49-F238E27FC236}">
                <a16:creationId xmlns:a16="http://schemas.microsoft.com/office/drawing/2014/main" id="{DF7CF26A-5D6E-7CCD-5936-D5A81BD3E3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19780" r="4" b="4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3" name="Google Shape;1077;p43">
            <a:extLst>
              <a:ext uri="{FF2B5EF4-FFF2-40B4-BE49-F238E27FC236}">
                <a16:creationId xmlns:a16="http://schemas.microsoft.com/office/drawing/2014/main" id="{F892E24B-04D1-40EA-5F3D-F48F6B827D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11518" r="-3" b="13113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3C3F9D5-B6CE-39AF-4DEE-8241E3DD7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0" y="290874"/>
            <a:ext cx="1985589" cy="714812"/>
          </a:xfrm>
          <a:prstGeom prst="rect">
            <a:avLst/>
          </a:prstGeom>
        </p:spPr>
      </p:pic>
      <p:sp>
        <p:nvSpPr>
          <p:cNvPr id="7" name="Google Shape;1081;p43">
            <a:extLst>
              <a:ext uri="{FF2B5EF4-FFF2-40B4-BE49-F238E27FC236}">
                <a16:creationId xmlns:a16="http://schemas.microsoft.com/office/drawing/2014/main" id="{E5E5FBC8-993D-4649-4CF6-77A79C57C9EB}"/>
              </a:ext>
            </a:extLst>
          </p:cNvPr>
          <p:cNvSpPr txBox="1">
            <a:spLocks/>
          </p:cNvSpPr>
          <p:nvPr/>
        </p:nvSpPr>
        <p:spPr>
          <a:xfrm>
            <a:off x="5258825" y="4229388"/>
            <a:ext cx="6656950" cy="2476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Habitación hotelera No. 2006: Unidad habitacional que hace parte del Edificio Camino Real P.H. (Hotel Barranquilla Plaza), ubicado en la carrera 51b No. 79 – 246 Urbanización Altos del Prado, en la ciudad de Barranquilla Atlántico.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Precio: ciento sesenta y dos millones ochocientos treinta y nueve mil seiscientos treinta y cuatro pesos m/cte.($162.839.634,00)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s-MX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Metraje: 24,91 m²</a:t>
            </a:r>
          </a:p>
        </p:txBody>
      </p:sp>
    </p:spTree>
    <p:extLst>
      <p:ext uri="{BB962C8B-B14F-4D97-AF65-F5344CB8AC3E}">
        <p14:creationId xmlns:p14="http://schemas.microsoft.com/office/powerpoint/2010/main" val="1194858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154</TotalTime>
  <Words>979</Words>
  <Application>Microsoft Office PowerPoint</Application>
  <PresentationFormat>Panorámica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 Semilight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Suárez Beltrán</dc:creator>
  <cp:lastModifiedBy>Yenid Milena Urrego Velasquez</cp:lastModifiedBy>
  <cp:revision>5</cp:revision>
  <dcterms:created xsi:type="dcterms:W3CDTF">2020-11-20T18:09:31Z</dcterms:created>
  <dcterms:modified xsi:type="dcterms:W3CDTF">2025-02-04T12:17:00Z</dcterms:modified>
</cp:coreProperties>
</file>